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sldIdLst>
    <p:sldId id="256" r:id="rId5"/>
    <p:sldId id="257" r:id="rId6"/>
    <p:sldId id="261" r:id="rId7"/>
    <p:sldId id="262" r:id="rId8"/>
    <p:sldId id="265" r:id="rId9"/>
    <p:sldId id="264" r:id="rId10"/>
    <p:sldId id="266" r:id="rId11"/>
    <p:sldId id="267" r:id="rId12"/>
    <p:sldId id="268" r:id="rId13"/>
    <p:sldId id="269" r:id="rId14"/>
    <p:sldId id="270" r:id="rId15"/>
    <p:sldId id="271" r:id="rId16"/>
    <p:sldId id="272" r:id="rId17"/>
    <p:sldId id="273" r:id="rId18"/>
    <p:sldId id="275" r:id="rId19"/>
    <p:sldId id="276" r:id="rId20"/>
    <p:sldId id="25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B93D"/>
    <a:srgbClr val="43296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7B3CC3-C5C4-471F-ACFA-1929BACE438A}" v="1" dt="2025-10-06T14:13:48.9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03"/>
    <p:restoredTop sz="94661"/>
  </p:normalViewPr>
  <p:slideViewPr>
    <p:cSldViewPr snapToGrid="0">
      <p:cViewPr varScale="1">
        <p:scale>
          <a:sx n="74" d="100"/>
          <a:sy n="74" d="100"/>
        </p:scale>
        <p:origin x="787"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 Tate" userId="c8e1a52d-668d-4434-a55e-4b42205d3e7e" providerId="ADAL" clId="{4DA182E9-E65B-41FB-91A5-C981AF254224}"/>
    <pc:docChg chg="modSld">
      <pc:chgData name="Jo Tate" userId="c8e1a52d-668d-4434-a55e-4b42205d3e7e" providerId="ADAL" clId="{4DA182E9-E65B-41FB-91A5-C981AF254224}" dt="2025-10-07T13:51:14.132" v="9" actId="1076"/>
      <pc:docMkLst>
        <pc:docMk/>
      </pc:docMkLst>
      <pc:sldChg chg="addSp modSp mod">
        <pc:chgData name="Jo Tate" userId="c8e1a52d-668d-4434-a55e-4b42205d3e7e" providerId="ADAL" clId="{4DA182E9-E65B-41FB-91A5-C981AF254224}" dt="2025-10-06T14:14:01.189" v="6" actId="1076"/>
        <pc:sldMkLst>
          <pc:docMk/>
          <pc:sldMk cId="3181784015" sldId="256"/>
        </pc:sldMkLst>
        <pc:picChg chg="add mod">
          <ac:chgData name="Jo Tate" userId="c8e1a52d-668d-4434-a55e-4b42205d3e7e" providerId="ADAL" clId="{4DA182E9-E65B-41FB-91A5-C981AF254224}" dt="2025-10-06T14:14:01.189" v="6" actId="1076"/>
          <ac:picMkLst>
            <pc:docMk/>
            <pc:sldMk cId="3181784015" sldId="256"/>
            <ac:picMk id="3" creationId="{4D61A8BB-6F19-3394-FDA5-5974D7D8F8ED}"/>
          </ac:picMkLst>
        </pc:picChg>
      </pc:sldChg>
      <pc:sldChg chg="modSp mod">
        <pc:chgData name="Jo Tate" userId="c8e1a52d-668d-4434-a55e-4b42205d3e7e" providerId="ADAL" clId="{4DA182E9-E65B-41FB-91A5-C981AF254224}" dt="2025-10-07T13:51:14.132" v="9" actId="1076"/>
        <pc:sldMkLst>
          <pc:docMk/>
          <pc:sldMk cId="663110269" sldId="268"/>
        </pc:sldMkLst>
        <pc:picChg chg="mod">
          <ac:chgData name="Jo Tate" userId="c8e1a52d-668d-4434-a55e-4b42205d3e7e" providerId="ADAL" clId="{4DA182E9-E65B-41FB-91A5-C981AF254224}" dt="2025-10-07T13:51:14.132" v="9" actId="1076"/>
          <ac:picMkLst>
            <pc:docMk/>
            <pc:sldMk cId="663110269" sldId="268"/>
            <ac:picMk id="8194" creationId="{798B28E6-1FE8-2D73-7C55-72DBFA0353D6}"/>
          </ac:picMkLst>
        </pc:picChg>
      </pc:sldChg>
    </pc:docChg>
  </pc:docChgLst>
</pc:chgInfo>
</file>

<file path=ppt/diagrams/_rels/data2.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s>
</file>

<file path=ppt/diagrams/_rels/drawing2.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43C610-201F-407A-8828-74380060E34B}" type="doc">
      <dgm:prSet loTypeId="urn:microsoft.com/office/officeart/2008/layout/LinedList" loCatId="list" qsTypeId="urn:microsoft.com/office/officeart/2005/8/quickstyle/simple1" qsCatId="simple" csTypeId="urn:microsoft.com/office/officeart/2005/8/colors/accent2_2" csCatId="accent2" phldr="1"/>
      <dgm:spPr/>
      <dgm:t>
        <a:bodyPr/>
        <a:lstStyle/>
        <a:p>
          <a:endParaRPr lang="en-US"/>
        </a:p>
      </dgm:t>
    </dgm:pt>
    <dgm:pt modelId="{4C55AC1F-F359-4E11-8BAF-1F60B95F1710}">
      <dgm:prSet/>
      <dgm:spPr>
        <a:ln>
          <a:solidFill>
            <a:schemeClr val="tx1"/>
          </a:solidFill>
        </a:ln>
      </dgm:spPr>
      <dgm:t>
        <a:bodyPr/>
        <a:lstStyle/>
        <a:p>
          <a:pPr algn="ctr"/>
          <a:endParaRPr lang="en-GB" dirty="0">
            <a:latin typeface="Arial" panose="020B0604020202020204" pitchFamily="34" charset="0"/>
            <a:cs typeface="Arial" panose="020B0604020202020204" pitchFamily="34" charset="0"/>
          </a:endParaRPr>
        </a:p>
        <a:p>
          <a:pPr algn="ctr"/>
          <a:r>
            <a:rPr lang="en-GB" dirty="0">
              <a:latin typeface="Arial" panose="020B0604020202020204" pitchFamily="34" charset="0"/>
              <a:cs typeface="Arial" panose="020B0604020202020204" pitchFamily="34" charset="0"/>
            </a:rPr>
            <a:t>Occupational Therapy is the belief that occupation and </a:t>
          </a:r>
          <a:r>
            <a:rPr lang="en-GB" b="1" dirty="0">
              <a:latin typeface="Arial" panose="020B0604020202020204" pitchFamily="34" charset="0"/>
              <a:cs typeface="Arial" panose="020B0604020202020204" pitchFamily="34" charset="0"/>
            </a:rPr>
            <a:t>activity</a:t>
          </a:r>
          <a:r>
            <a:rPr lang="en-GB" dirty="0">
              <a:latin typeface="Arial" panose="020B0604020202020204" pitchFamily="34" charset="0"/>
              <a:cs typeface="Arial" panose="020B0604020202020204" pitchFamily="34" charset="0"/>
            </a:rPr>
            <a:t> are fundamental to a person’s </a:t>
          </a:r>
          <a:r>
            <a:rPr lang="en-GB" b="1" dirty="0">
              <a:latin typeface="Arial" panose="020B0604020202020204" pitchFamily="34" charset="0"/>
              <a:cs typeface="Arial" panose="020B0604020202020204" pitchFamily="34" charset="0"/>
            </a:rPr>
            <a:t>health and wellbeing</a:t>
          </a:r>
          <a:r>
            <a:rPr lang="en-GB" dirty="0">
              <a:latin typeface="Arial" panose="020B0604020202020204" pitchFamily="34" charset="0"/>
              <a:cs typeface="Arial" panose="020B0604020202020204" pitchFamily="34" charset="0"/>
            </a:rPr>
            <a:t>, within the context of their various environments. </a:t>
          </a:r>
          <a:endParaRPr lang="en-US" dirty="0">
            <a:latin typeface="Arial" panose="020B0604020202020204" pitchFamily="34" charset="0"/>
            <a:cs typeface="Arial" panose="020B0604020202020204" pitchFamily="34" charset="0"/>
          </a:endParaRPr>
        </a:p>
      </dgm:t>
    </dgm:pt>
    <dgm:pt modelId="{5DE1D10D-77F6-42BA-B88C-8A66F98B1012}" type="parTrans" cxnId="{3DCD431F-FA23-4266-9E82-4A632D15DA97}">
      <dgm:prSet/>
      <dgm:spPr/>
      <dgm:t>
        <a:bodyPr/>
        <a:lstStyle/>
        <a:p>
          <a:endParaRPr lang="en-US"/>
        </a:p>
      </dgm:t>
    </dgm:pt>
    <dgm:pt modelId="{30712FEB-19CA-4BDF-BF30-1C1B78E110AF}" type="sibTrans" cxnId="{3DCD431F-FA23-4266-9E82-4A632D15DA97}">
      <dgm:prSet/>
      <dgm:spPr/>
      <dgm:t>
        <a:bodyPr/>
        <a:lstStyle/>
        <a:p>
          <a:endParaRPr lang="en-US"/>
        </a:p>
      </dgm:t>
    </dgm:pt>
    <dgm:pt modelId="{2B07B40B-D7B6-4B62-B647-66F9BF2CC399}">
      <dgm:prSet/>
      <dgm:spPr>
        <a:ln>
          <a:solidFill>
            <a:schemeClr val="tx1"/>
          </a:solidFill>
        </a:ln>
      </dgm:spPr>
      <dgm:t>
        <a:bodyPr/>
        <a:lstStyle/>
        <a:p>
          <a:pPr algn="ctr"/>
          <a:endParaRPr lang="en-GB" dirty="0">
            <a:latin typeface="Arial" panose="020B0604020202020204" pitchFamily="34" charset="0"/>
            <a:cs typeface="Arial" panose="020B0604020202020204" pitchFamily="34" charset="0"/>
          </a:endParaRPr>
        </a:p>
        <a:p>
          <a:pPr algn="ctr"/>
          <a:r>
            <a:rPr lang="en-GB" dirty="0">
              <a:latin typeface="Arial" panose="020B0604020202020204" pitchFamily="34" charset="0"/>
              <a:cs typeface="Arial" panose="020B0604020202020204" pitchFamily="34" charset="0"/>
            </a:rPr>
            <a:t>A person’s ability to carry out their activities and roles in their daily life is seen as their </a:t>
          </a:r>
          <a:r>
            <a:rPr lang="en-GB" b="1" dirty="0">
              <a:latin typeface="Arial" panose="020B0604020202020204" pitchFamily="34" charset="0"/>
              <a:cs typeface="Arial" panose="020B0604020202020204" pitchFamily="34" charset="0"/>
            </a:rPr>
            <a:t>occupational performance</a:t>
          </a:r>
          <a:r>
            <a:rPr lang="en-GB"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dgm:t>
    </dgm:pt>
    <dgm:pt modelId="{90121553-0357-44D1-9BB6-7C2156099F5C}" type="parTrans" cxnId="{4FB6914F-9E47-48B4-B334-D3CDEB21D35F}">
      <dgm:prSet/>
      <dgm:spPr/>
      <dgm:t>
        <a:bodyPr/>
        <a:lstStyle/>
        <a:p>
          <a:endParaRPr lang="en-US"/>
        </a:p>
      </dgm:t>
    </dgm:pt>
    <dgm:pt modelId="{6C013F7B-D12D-4A8F-B9C1-B86E146DDEF2}" type="sibTrans" cxnId="{4FB6914F-9E47-48B4-B334-D3CDEB21D35F}">
      <dgm:prSet/>
      <dgm:spPr/>
      <dgm:t>
        <a:bodyPr/>
        <a:lstStyle/>
        <a:p>
          <a:endParaRPr lang="en-US"/>
        </a:p>
      </dgm:t>
    </dgm:pt>
    <dgm:pt modelId="{C7538C87-8C67-43B2-9520-142F6EFC667D}">
      <dgm:prSet/>
      <dgm:spPr>
        <a:ln>
          <a:solidFill>
            <a:schemeClr val="tx1"/>
          </a:solidFill>
        </a:ln>
      </dgm:spPr>
      <dgm:t>
        <a:bodyPr/>
        <a:lstStyle/>
        <a:p>
          <a:pPr algn="ctr"/>
          <a:endParaRPr lang="en-GB" dirty="0">
            <a:latin typeface="Arial" panose="020B0604020202020204" pitchFamily="34" charset="0"/>
            <a:cs typeface="Arial" panose="020B0604020202020204" pitchFamily="34" charset="0"/>
          </a:endParaRPr>
        </a:p>
        <a:p>
          <a:pPr algn="ctr"/>
          <a:r>
            <a:rPr lang="en-GB" dirty="0">
              <a:latin typeface="Arial" panose="020B0604020202020204" pitchFamily="34" charset="0"/>
              <a:cs typeface="Arial" panose="020B0604020202020204" pitchFamily="34" charset="0"/>
            </a:rPr>
            <a:t>Also, a person’s health and wellbeing is affected by their occupational performance and </a:t>
          </a:r>
          <a:r>
            <a:rPr lang="en-GB" b="1" dirty="0">
              <a:latin typeface="Arial" panose="020B0604020202020204" pitchFamily="34" charset="0"/>
              <a:cs typeface="Arial" panose="020B0604020202020204" pitchFamily="34" charset="0"/>
            </a:rPr>
            <a:t>participation</a:t>
          </a:r>
          <a:r>
            <a:rPr lang="en-GB"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dgm:t>
    </dgm:pt>
    <dgm:pt modelId="{FDB8346B-CC81-495C-B9BF-070F161F2428}" type="parTrans" cxnId="{8E5994BA-7889-4AAF-8156-F19B52C66513}">
      <dgm:prSet/>
      <dgm:spPr/>
      <dgm:t>
        <a:bodyPr/>
        <a:lstStyle/>
        <a:p>
          <a:endParaRPr lang="en-US"/>
        </a:p>
      </dgm:t>
    </dgm:pt>
    <dgm:pt modelId="{8F79DFF9-C57A-432F-9C9B-628AF28E5B57}" type="sibTrans" cxnId="{8E5994BA-7889-4AAF-8156-F19B52C66513}">
      <dgm:prSet/>
      <dgm:spPr/>
      <dgm:t>
        <a:bodyPr/>
        <a:lstStyle/>
        <a:p>
          <a:endParaRPr lang="en-US"/>
        </a:p>
      </dgm:t>
    </dgm:pt>
    <dgm:pt modelId="{638E4607-CF01-479A-A7DE-D6AEEB570C2C}" type="pres">
      <dgm:prSet presAssocID="{1243C610-201F-407A-8828-74380060E34B}" presName="vert0" presStyleCnt="0">
        <dgm:presLayoutVars>
          <dgm:dir/>
          <dgm:animOne val="branch"/>
          <dgm:animLvl val="lvl"/>
        </dgm:presLayoutVars>
      </dgm:prSet>
      <dgm:spPr/>
    </dgm:pt>
    <dgm:pt modelId="{E72BC14D-8B24-4868-9FF0-579ABDE71809}" type="pres">
      <dgm:prSet presAssocID="{4C55AC1F-F359-4E11-8BAF-1F60B95F1710}" presName="thickLine" presStyleLbl="alignNode1" presStyleIdx="0" presStyleCnt="3"/>
      <dgm:spPr/>
    </dgm:pt>
    <dgm:pt modelId="{0DD02C07-E55C-4BB3-A850-D797BA7757F1}" type="pres">
      <dgm:prSet presAssocID="{4C55AC1F-F359-4E11-8BAF-1F60B95F1710}" presName="horz1" presStyleCnt="0"/>
      <dgm:spPr/>
    </dgm:pt>
    <dgm:pt modelId="{EB56420A-9842-4E6A-9306-6CAB1E0A5B04}" type="pres">
      <dgm:prSet presAssocID="{4C55AC1F-F359-4E11-8BAF-1F60B95F1710}" presName="tx1" presStyleLbl="revTx" presStyleIdx="0" presStyleCnt="3"/>
      <dgm:spPr/>
    </dgm:pt>
    <dgm:pt modelId="{6D45320A-C8C7-48DF-AABC-5D02E8785C79}" type="pres">
      <dgm:prSet presAssocID="{4C55AC1F-F359-4E11-8BAF-1F60B95F1710}" presName="vert1" presStyleCnt="0"/>
      <dgm:spPr/>
    </dgm:pt>
    <dgm:pt modelId="{7D91016F-B860-45A7-BBCB-E6DB5D789BC9}" type="pres">
      <dgm:prSet presAssocID="{2B07B40B-D7B6-4B62-B647-66F9BF2CC399}" presName="thickLine" presStyleLbl="alignNode1" presStyleIdx="1" presStyleCnt="3"/>
      <dgm:spPr/>
    </dgm:pt>
    <dgm:pt modelId="{B4C33CD0-5F5E-4A2E-B992-5BAA3380338E}" type="pres">
      <dgm:prSet presAssocID="{2B07B40B-D7B6-4B62-B647-66F9BF2CC399}" presName="horz1" presStyleCnt="0"/>
      <dgm:spPr/>
    </dgm:pt>
    <dgm:pt modelId="{DF0C11DA-2679-4497-8DA3-1CE3A85DDC5E}" type="pres">
      <dgm:prSet presAssocID="{2B07B40B-D7B6-4B62-B647-66F9BF2CC399}" presName="tx1" presStyleLbl="revTx" presStyleIdx="1" presStyleCnt="3" custScaleY="83925"/>
      <dgm:spPr/>
    </dgm:pt>
    <dgm:pt modelId="{4CDACD18-9E60-44E2-A451-180C87EA1B0E}" type="pres">
      <dgm:prSet presAssocID="{2B07B40B-D7B6-4B62-B647-66F9BF2CC399}" presName="vert1" presStyleCnt="0"/>
      <dgm:spPr/>
    </dgm:pt>
    <dgm:pt modelId="{935773DA-7511-4258-A1ED-3E98B6E4B055}" type="pres">
      <dgm:prSet presAssocID="{C7538C87-8C67-43B2-9520-142F6EFC667D}" presName="thickLine" presStyleLbl="alignNode1" presStyleIdx="2" presStyleCnt="3"/>
      <dgm:spPr/>
    </dgm:pt>
    <dgm:pt modelId="{E8703733-AE3A-4918-A94E-2461CA0ADD92}" type="pres">
      <dgm:prSet presAssocID="{C7538C87-8C67-43B2-9520-142F6EFC667D}" presName="horz1" presStyleCnt="0"/>
      <dgm:spPr/>
    </dgm:pt>
    <dgm:pt modelId="{28F2DFC2-02E7-480F-84F1-FA411A49C410}" type="pres">
      <dgm:prSet presAssocID="{C7538C87-8C67-43B2-9520-142F6EFC667D}" presName="tx1" presStyleLbl="revTx" presStyleIdx="2" presStyleCnt="3"/>
      <dgm:spPr/>
    </dgm:pt>
    <dgm:pt modelId="{48A97378-C09E-4D2A-9671-F8A1DF048C6E}" type="pres">
      <dgm:prSet presAssocID="{C7538C87-8C67-43B2-9520-142F6EFC667D}" presName="vert1" presStyleCnt="0"/>
      <dgm:spPr/>
    </dgm:pt>
  </dgm:ptLst>
  <dgm:cxnLst>
    <dgm:cxn modelId="{3DCD431F-FA23-4266-9E82-4A632D15DA97}" srcId="{1243C610-201F-407A-8828-74380060E34B}" destId="{4C55AC1F-F359-4E11-8BAF-1F60B95F1710}" srcOrd="0" destOrd="0" parTransId="{5DE1D10D-77F6-42BA-B88C-8A66F98B1012}" sibTransId="{30712FEB-19CA-4BDF-BF30-1C1B78E110AF}"/>
    <dgm:cxn modelId="{3D1B015E-6357-45AC-9503-9E24869100D1}" type="presOf" srcId="{1243C610-201F-407A-8828-74380060E34B}" destId="{638E4607-CF01-479A-A7DE-D6AEEB570C2C}" srcOrd="0" destOrd="0" presId="urn:microsoft.com/office/officeart/2008/layout/LinedList"/>
    <dgm:cxn modelId="{7E7A9D4A-AE70-44B4-BC24-CEF9753904AD}" type="presOf" srcId="{4C55AC1F-F359-4E11-8BAF-1F60B95F1710}" destId="{EB56420A-9842-4E6A-9306-6CAB1E0A5B04}" srcOrd="0" destOrd="0" presId="urn:microsoft.com/office/officeart/2008/layout/LinedList"/>
    <dgm:cxn modelId="{4FB6914F-9E47-48B4-B334-D3CDEB21D35F}" srcId="{1243C610-201F-407A-8828-74380060E34B}" destId="{2B07B40B-D7B6-4B62-B647-66F9BF2CC399}" srcOrd="1" destOrd="0" parTransId="{90121553-0357-44D1-9BB6-7C2156099F5C}" sibTransId="{6C013F7B-D12D-4A8F-B9C1-B86E146DDEF2}"/>
    <dgm:cxn modelId="{FD339056-5C04-4F8D-8694-22A57011514E}" type="presOf" srcId="{2B07B40B-D7B6-4B62-B647-66F9BF2CC399}" destId="{DF0C11DA-2679-4497-8DA3-1CE3A85DDC5E}" srcOrd="0" destOrd="0" presId="urn:microsoft.com/office/officeart/2008/layout/LinedList"/>
    <dgm:cxn modelId="{57F536B7-CE83-4518-9F8C-899A7EAD5601}" type="presOf" srcId="{C7538C87-8C67-43B2-9520-142F6EFC667D}" destId="{28F2DFC2-02E7-480F-84F1-FA411A49C410}" srcOrd="0" destOrd="0" presId="urn:microsoft.com/office/officeart/2008/layout/LinedList"/>
    <dgm:cxn modelId="{8E5994BA-7889-4AAF-8156-F19B52C66513}" srcId="{1243C610-201F-407A-8828-74380060E34B}" destId="{C7538C87-8C67-43B2-9520-142F6EFC667D}" srcOrd="2" destOrd="0" parTransId="{FDB8346B-CC81-495C-B9BF-070F161F2428}" sibTransId="{8F79DFF9-C57A-432F-9C9B-628AF28E5B57}"/>
    <dgm:cxn modelId="{511A7C1B-1FB7-443B-A1F6-1149CA39A538}" type="presParOf" srcId="{638E4607-CF01-479A-A7DE-D6AEEB570C2C}" destId="{E72BC14D-8B24-4868-9FF0-579ABDE71809}" srcOrd="0" destOrd="0" presId="urn:microsoft.com/office/officeart/2008/layout/LinedList"/>
    <dgm:cxn modelId="{716FC9B4-FD6C-45C4-8318-10BFECE32396}" type="presParOf" srcId="{638E4607-CF01-479A-A7DE-D6AEEB570C2C}" destId="{0DD02C07-E55C-4BB3-A850-D797BA7757F1}" srcOrd="1" destOrd="0" presId="urn:microsoft.com/office/officeart/2008/layout/LinedList"/>
    <dgm:cxn modelId="{EC15EBC1-CCBD-40EF-AB00-09AA97297E18}" type="presParOf" srcId="{0DD02C07-E55C-4BB3-A850-D797BA7757F1}" destId="{EB56420A-9842-4E6A-9306-6CAB1E0A5B04}" srcOrd="0" destOrd="0" presId="urn:microsoft.com/office/officeart/2008/layout/LinedList"/>
    <dgm:cxn modelId="{201DE0EE-DEE3-4E8B-BCDA-C07529631F41}" type="presParOf" srcId="{0DD02C07-E55C-4BB3-A850-D797BA7757F1}" destId="{6D45320A-C8C7-48DF-AABC-5D02E8785C79}" srcOrd="1" destOrd="0" presId="urn:microsoft.com/office/officeart/2008/layout/LinedList"/>
    <dgm:cxn modelId="{F3032928-027C-48FD-90A4-93B89002163A}" type="presParOf" srcId="{638E4607-CF01-479A-A7DE-D6AEEB570C2C}" destId="{7D91016F-B860-45A7-BBCB-E6DB5D789BC9}" srcOrd="2" destOrd="0" presId="urn:microsoft.com/office/officeart/2008/layout/LinedList"/>
    <dgm:cxn modelId="{9FE70A9F-CF9F-4751-8B26-459A3FFC5519}" type="presParOf" srcId="{638E4607-CF01-479A-A7DE-D6AEEB570C2C}" destId="{B4C33CD0-5F5E-4A2E-B992-5BAA3380338E}" srcOrd="3" destOrd="0" presId="urn:microsoft.com/office/officeart/2008/layout/LinedList"/>
    <dgm:cxn modelId="{99F71B66-9F1A-4B58-BAF1-386D3D1DD3D0}" type="presParOf" srcId="{B4C33CD0-5F5E-4A2E-B992-5BAA3380338E}" destId="{DF0C11DA-2679-4497-8DA3-1CE3A85DDC5E}" srcOrd="0" destOrd="0" presId="urn:microsoft.com/office/officeart/2008/layout/LinedList"/>
    <dgm:cxn modelId="{D77085FE-BC04-41BB-A0B5-5B72B06ADC7F}" type="presParOf" srcId="{B4C33CD0-5F5E-4A2E-B992-5BAA3380338E}" destId="{4CDACD18-9E60-44E2-A451-180C87EA1B0E}" srcOrd="1" destOrd="0" presId="urn:microsoft.com/office/officeart/2008/layout/LinedList"/>
    <dgm:cxn modelId="{FE9335F3-5CFC-48B3-9D8B-FDF806968C3A}" type="presParOf" srcId="{638E4607-CF01-479A-A7DE-D6AEEB570C2C}" destId="{935773DA-7511-4258-A1ED-3E98B6E4B055}" srcOrd="4" destOrd="0" presId="urn:microsoft.com/office/officeart/2008/layout/LinedList"/>
    <dgm:cxn modelId="{DA3FC1AF-D1D6-4003-877B-39D9914292DE}" type="presParOf" srcId="{638E4607-CF01-479A-A7DE-D6AEEB570C2C}" destId="{E8703733-AE3A-4918-A94E-2461CA0ADD92}" srcOrd="5" destOrd="0" presId="urn:microsoft.com/office/officeart/2008/layout/LinedList"/>
    <dgm:cxn modelId="{EFA27C00-9A4C-4519-84A0-4F4E16F259D6}" type="presParOf" srcId="{E8703733-AE3A-4918-A94E-2461CA0ADD92}" destId="{28F2DFC2-02E7-480F-84F1-FA411A49C410}" srcOrd="0" destOrd="0" presId="urn:microsoft.com/office/officeart/2008/layout/LinedList"/>
    <dgm:cxn modelId="{589143C2-A548-440D-A622-7700A29B1B58}" type="presParOf" srcId="{E8703733-AE3A-4918-A94E-2461CA0ADD92}" destId="{48A97378-C09E-4D2A-9671-F8A1DF048C6E}"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51C947-C5B1-44F3-83D2-8D17E20438CB}"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B2C0545E-DF44-4D67-B081-43E2C108D73D}">
      <dgm:prSet/>
      <dgm:spPr/>
      <dgm:t>
        <a:bodyPr/>
        <a:lstStyle/>
        <a:p>
          <a:r>
            <a:rPr lang="en-GB" dirty="0">
              <a:latin typeface="Arial" panose="020B0604020202020204" pitchFamily="34" charset="0"/>
              <a:cs typeface="Arial" panose="020B0604020202020204" pitchFamily="34" charset="0"/>
            </a:rPr>
            <a:t>PHYSICAL – strength, coordination, grip, gross/fine motor, flexibility, speed</a:t>
          </a:r>
          <a:endParaRPr lang="en-US" dirty="0">
            <a:latin typeface="Arial" panose="020B0604020202020204" pitchFamily="34" charset="0"/>
            <a:cs typeface="Arial" panose="020B0604020202020204" pitchFamily="34" charset="0"/>
          </a:endParaRPr>
        </a:p>
      </dgm:t>
    </dgm:pt>
    <dgm:pt modelId="{76D6DD22-EDD1-4DF6-B96F-88A7D2037114}" type="parTrans" cxnId="{8568B01D-CDC9-4FD4-8D49-BB467E27BC9D}">
      <dgm:prSet/>
      <dgm:spPr/>
      <dgm:t>
        <a:bodyPr/>
        <a:lstStyle/>
        <a:p>
          <a:endParaRPr lang="en-US"/>
        </a:p>
      </dgm:t>
    </dgm:pt>
    <dgm:pt modelId="{58DA771A-67D0-452F-B6BC-35430213E90E}" type="sibTrans" cxnId="{8568B01D-CDC9-4FD4-8D49-BB467E27BC9D}">
      <dgm:prSet/>
      <dgm:spPr/>
      <dgm:t>
        <a:bodyPr/>
        <a:lstStyle/>
        <a:p>
          <a:endParaRPr lang="en-US"/>
        </a:p>
      </dgm:t>
    </dgm:pt>
    <dgm:pt modelId="{8DB787A4-7BED-433C-AF23-203DFD8429B9}">
      <dgm:prSet/>
      <dgm:spPr/>
      <dgm:t>
        <a:bodyPr/>
        <a:lstStyle/>
        <a:p>
          <a:r>
            <a:rPr lang="en-GB" dirty="0">
              <a:latin typeface="Arial" panose="020B0604020202020204" pitchFamily="34" charset="0"/>
              <a:cs typeface="Arial" panose="020B0604020202020204" pitchFamily="34" charset="0"/>
            </a:rPr>
            <a:t>SENSORY - smell, taste, vision, hearing, touch</a:t>
          </a:r>
          <a:endParaRPr lang="en-US" dirty="0">
            <a:latin typeface="Arial" panose="020B0604020202020204" pitchFamily="34" charset="0"/>
            <a:cs typeface="Arial" panose="020B0604020202020204" pitchFamily="34" charset="0"/>
          </a:endParaRPr>
        </a:p>
      </dgm:t>
    </dgm:pt>
    <dgm:pt modelId="{264D7DFB-DB3F-457B-BDB2-0CA006C7E351}" type="parTrans" cxnId="{D893CA58-E6E0-44BA-94D2-9879072D806A}">
      <dgm:prSet/>
      <dgm:spPr/>
      <dgm:t>
        <a:bodyPr/>
        <a:lstStyle/>
        <a:p>
          <a:endParaRPr lang="en-US"/>
        </a:p>
      </dgm:t>
    </dgm:pt>
    <dgm:pt modelId="{070706B9-91D0-44AC-8283-8ED7303B556B}" type="sibTrans" cxnId="{D893CA58-E6E0-44BA-94D2-9879072D806A}">
      <dgm:prSet/>
      <dgm:spPr/>
      <dgm:t>
        <a:bodyPr/>
        <a:lstStyle/>
        <a:p>
          <a:endParaRPr lang="en-US"/>
        </a:p>
      </dgm:t>
    </dgm:pt>
    <dgm:pt modelId="{522D0FAC-ACFA-4628-8EF9-D4711CA73F26}">
      <dgm:prSet/>
      <dgm:spPr/>
      <dgm:t>
        <a:bodyPr/>
        <a:lstStyle/>
        <a:p>
          <a:r>
            <a:rPr lang="en-GB" dirty="0">
              <a:latin typeface="Arial" panose="020B0604020202020204" pitchFamily="34" charset="0"/>
              <a:cs typeface="Arial" panose="020B0604020202020204" pitchFamily="34" charset="0"/>
            </a:rPr>
            <a:t>COGNITIVE (thinking) – memory (long and short term), problem solving, sequencing, reading, writing, concentration, follow instructions, learning</a:t>
          </a:r>
          <a:endParaRPr lang="en-US" dirty="0">
            <a:latin typeface="Arial" panose="020B0604020202020204" pitchFamily="34" charset="0"/>
            <a:cs typeface="Arial" panose="020B0604020202020204" pitchFamily="34" charset="0"/>
          </a:endParaRPr>
        </a:p>
      </dgm:t>
    </dgm:pt>
    <dgm:pt modelId="{5C1CAF10-847B-4364-B14E-85D37DED6282}" type="parTrans" cxnId="{3F82FF38-75C1-42E0-8FE9-D24523C7913E}">
      <dgm:prSet/>
      <dgm:spPr/>
      <dgm:t>
        <a:bodyPr/>
        <a:lstStyle/>
        <a:p>
          <a:endParaRPr lang="en-US"/>
        </a:p>
      </dgm:t>
    </dgm:pt>
    <dgm:pt modelId="{217D529C-5AAF-42AF-B99B-334235187EB1}" type="sibTrans" cxnId="{3F82FF38-75C1-42E0-8FE9-D24523C7913E}">
      <dgm:prSet/>
      <dgm:spPr/>
      <dgm:t>
        <a:bodyPr/>
        <a:lstStyle/>
        <a:p>
          <a:endParaRPr lang="en-US"/>
        </a:p>
      </dgm:t>
    </dgm:pt>
    <dgm:pt modelId="{E1D567A8-EB8D-4818-A31E-5BC7A78B9187}">
      <dgm:prSet/>
      <dgm:spPr/>
      <dgm:t>
        <a:bodyPr/>
        <a:lstStyle/>
        <a:p>
          <a:r>
            <a:rPr lang="en-GB" dirty="0">
              <a:latin typeface="Arial" panose="020B0604020202020204" pitchFamily="34" charset="0"/>
              <a:cs typeface="Arial" panose="020B0604020202020204" pitchFamily="34" charset="0"/>
            </a:rPr>
            <a:t>EMOTIONS (affective) – expression or control of feelings</a:t>
          </a:r>
          <a:endParaRPr lang="en-US" dirty="0">
            <a:latin typeface="Arial" panose="020B0604020202020204" pitchFamily="34" charset="0"/>
            <a:cs typeface="Arial" panose="020B0604020202020204" pitchFamily="34" charset="0"/>
          </a:endParaRPr>
        </a:p>
      </dgm:t>
    </dgm:pt>
    <dgm:pt modelId="{4742A425-B8D4-4DAF-B4EA-CFD294317680}" type="parTrans" cxnId="{8D8B7EA2-9CA3-4D9C-B5DB-D32E14B2203C}">
      <dgm:prSet/>
      <dgm:spPr/>
      <dgm:t>
        <a:bodyPr/>
        <a:lstStyle/>
        <a:p>
          <a:endParaRPr lang="en-US"/>
        </a:p>
      </dgm:t>
    </dgm:pt>
    <dgm:pt modelId="{0902A4C2-FEF7-4C20-9B2E-CF7810F84101}" type="sibTrans" cxnId="{8D8B7EA2-9CA3-4D9C-B5DB-D32E14B2203C}">
      <dgm:prSet/>
      <dgm:spPr/>
      <dgm:t>
        <a:bodyPr/>
        <a:lstStyle/>
        <a:p>
          <a:endParaRPr lang="en-US"/>
        </a:p>
      </dgm:t>
    </dgm:pt>
    <dgm:pt modelId="{539197C1-8716-458F-BF40-B36E09CB14B9}">
      <dgm:prSet/>
      <dgm:spPr/>
      <dgm:t>
        <a:bodyPr/>
        <a:lstStyle/>
        <a:p>
          <a:r>
            <a:rPr lang="en-GB" dirty="0">
              <a:latin typeface="Arial" panose="020B0604020202020204" pitchFamily="34" charset="0"/>
              <a:cs typeface="Arial" panose="020B0604020202020204" pitchFamily="34" charset="0"/>
            </a:rPr>
            <a:t>SOCIAL – group or individual task, social norms and routines, expectations, communication</a:t>
          </a:r>
          <a:endParaRPr lang="en-US" dirty="0">
            <a:latin typeface="Arial" panose="020B0604020202020204" pitchFamily="34" charset="0"/>
            <a:cs typeface="Arial" panose="020B0604020202020204" pitchFamily="34" charset="0"/>
          </a:endParaRPr>
        </a:p>
      </dgm:t>
    </dgm:pt>
    <dgm:pt modelId="{A526E7D5-BCF2-4355-B036-D9E4747ADEE2}" type="parTrans" cxnId="{493711E0-78E3-4A03-8566-370BCD6BBEB6}">
      <dgm:prSet/>
      <dgm:spPr/>
      <dgm:t>
        <a:bodyPr/>
        <a:lstStyle/>
        <a:p>
          <a:endParaRPr lang="en-US"/>
        </a:p>
      </dgm:t>
    </dgm:pt>
    <dgm:pt modelId="{FC4F9BCD-5588-484B-81CC-9C49C3248AE5}" type="sibTrans" cxnId="{493711E0-78E3-4A03-8566-370BCD6BBEB6}">
      <dgm:prSet/>
      <dgm:spPr/>
      <dgm:t>
        <a:bodyPr/>
        <a:lstStyle/>
        <a:p>
          <a:endParaRPr lang="en-US"/>
        </a:p>
      </dgm:t>
    </dgm:pt>
    <dgm:pt modelId="{C7884AAD-5643-4445-A0E0-5C9CED6EB12F}">
      <dgm:prSet/>
      <dgm:spPr/>
      <dgm:t>
        <a:bodyPr/>
        <a:lstStyle/>
        <a:p>
          <a:r>
            <a:rPr lang="en-GB" dirty="0">
              <a:latin typeface="Arial" panose="020B0604020202020204" pitchFamily="34" charset="0"/>
              <a:cs typeface="Arial" panose="020B0604020202020204" pitchFamily="34" charset="0"/>
            </a:rPr>
            <a:t>ENVIRONMENT – Space, tools/equipment needed, lighting, sound, time of day</a:t>
          </a:r>
          <a:endParaRPr lang="en-US" dirty="0">
            <a:latin typeface="Arial" panose="020B0604020202020204" pitchFamily="34" charset="0"/>
            <a:cs typeface="Arial" panose="020B0604020202020204" pitchFamily="34" charset="0"/>
          </a:endParaRPr>
        </a:p>
      </dgm:t>
    </dgm:pt>
    <dgm:pt modelId="{FC167F4F-9120-4D47-9009-C0CE8B7B805D}" type="parTrans" cxnId="{42D6A36A-2208-40EB-AE1B-50687EA3DF21}">
      <dgm:prSet/>
      <dgm:spPr/>
      <dgm:t>
        <a:bodyPr/>
        <a:lstStyle/>
        <a:p>
          <a:endParaRPr lang="en-US"/>
        </a:p>
      </dgm:t>
    </dgm:pt>
    <dgm:pt modelId="{44CD24BF-73AB-40D3-BEAC-B1CAD50A9FC3}" type="sibTrans" cxnId="{42D6A36A-2208-40EB-AE1B-50687EA3DF21}">
      <dgm:prSet/>
      <dgm:spPr/>
      <dgm:t>
        <a:bodyPr/>
        <a:lstStyle/>
        <a:p>
          <a:endParaRPr lang="en-US"/>
        </a:p>
      </dgm:t>
    </dgm:pt>
    <dgm:pt modelId="{544D9E85-F3AD-4966-879C-26CECA31B97E}" type="pres">
      <dgm:prSet presAssocID="{BD51C947-C5B1-44F3-83D2-8D17E20438CB}" presName="root" presStyleCnt="0">
        <dgm:presLayoutVars>
          <dgm:dir/>
          <dgm:resizeHandles val="exact"/>
        </dgm:presLayoutVars>
      </dgm:prSet>
      <dgm:spPr/>
    </dgm:pt>
    <dgm:pt modelId="{5B652101-FD34-4801-835E-25C61C22BC1C}" type="pres">
      <dgm:prSet presAssocID="{B2C0545E-DF44-4D67-B081-43E2C108D73D}" presName="compNode" presStyleCnt="0"/>
      <dgm:spPr/>
    </dgm:pt>
    <dgm:pt modelId="{7A7A623F-5CB3-44BD-A758-50EDD1B71837}" type="pres">
      <dgm:prSet presAssocID="{B2C0545E-DF44-4D67-B081-43E2C108D73D}" presName="bgRect" presStyleLbl="bgShp" presStyleIdx="0" presStyleCnt="6"/>
      <dgm:spPr>
        <a:solidFill>
          <a:schemeClr val="accent4"/>
        </a:solidFill>
      </dgm:spPr>
    </dgm:pt>
    <dgm:pt modelId="{8D37BDA3-8A87-42EB-9FF1-6C4FB3208794}" type="pres">
      <dgm:prSet presAssocID="{B2C0545E-DF44-4D67-B081-43E2C108D73D}"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uscle Arm"/>
        </a:ext>
      </dgm:extLst>
    </dgm:pt>
    <dgm:pt modelId="{484563A7-6EFE-4945-85DC-DC3F58548B79}" type="pres">
      <dgm:prSet presAssocID="{B2C0545E-DF44-4D67-B081-43E2C108D73D}" presName="spaceRect" presStyleCnt="0"/>
      <dgm:spPr/>
    </dgm:pt>
    <dgm:pt modelId="{4AC9D779-8066-40E3-8F19-D2F74256B483}" type="pres">
      <dgm:prSet presAssocID="{B2C0545E-DF44-4D67-B081-43E2C108D73D}" presName="parTx" presStyleLbl="revTx" presStyleIdx="0" presStyleCnt="6" custLinFactY="-47071" custLinFactNeighborX="1205" custLinFactNeighborY="-100000">
        <dgm:presLayoutVars>
          <dgm:chMax val="0"/>
          <dgm:chPref val="0"/>
        </dgm:presLayoutVars>
      </dgm:prSet>
      <dgm:spPr/>
    </dgm:pt>
    <dgm:pt modelId="{40C5E6AE-CE23-4D3C-B0F5-3CBC099B91E5}" type="pres">
      <dgm:prSet presAssocID="{58DA771A-67D0-452F-B6BC-35430213E90E}" presName="sibTrans" presStyleCnt="0"/>
      <dgm:spPr/>
    </dgm:pt>
    <dgm:pt modelId="{E9C37845-F46E-49C1-978D-7A6A016C6194}" type="pres">
      <dgm:prSet presAssocID="{8DB787A4-7BED-433C-AF23-203DFD8429B9}" presName="compNode" presStyleCnt="0"/>
      <dgm:spPr/>
    </dgm:pt>
    <dgm:pt modelId="{60BDA3ED-79F8-4995-8397-85A47BA9E65D}" type="pres">
      <dgm:prSet presAssocID="{8DB787A4-7BED-433C-AF23-203DFD8429B9}" presName="bgRect" presStyleLbl="bgShp" presStyleIdx="1" presStyleCnt="6" custLinFactNeighborX="6744" custLinFactNeighborY="10597"/>
      <dgm:spPr>
        <a:solidFill>
          <a:schemeClr val="accent4"/>
        </a:solidFill>
      </dgm:spPr>
    </dgm:pt>
    <dgm:pt modelId="{646AFE55-99F0-4732-82E0-3787986C7F29}" type="pres">
      <dgm:prSet presAssocID="{8DB787A4-7BED-433C-AF23-203DFD8429B9}"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Nose"/>
        </a:ext>
      </dgm:extLst>
    </dgm:pt>
    <dgm:pt modelId="{E8572B60-A7D1-49A1-8544-17E5FC9FCB6E}" type="pres">
      <dgm:prSet presAssocID="{8DB787A4-7BED-433C-AF23-203DFD8429B9}" presName="spaceRect" presStyleCnt="0"/>
      <dgm:spPr/>
    </dgm:pt>
    <dgm:pt modelId="{16AEE4DC-8ABE-497E-AE48-1A6A3E9F65F4}" type="pres">
      <dgm:prSet presAssocID="{8DB787A4-7BED-433C-AF23-203DFD8429B9}" presName="parTx" presStyleLbl="revTx" presStyleIdx="1" presStyleCnt="6">
        <dgm:presLayoutVars>
          <dgm:chMax val="0"/>
          <dgm:chPref val="0"/>
        </dgm:presLayoutVars>
      </dgm:prSet>
      <dgm:spPr/>
    </dgm:pt>
    <dgm:pt modelId="{90534CC3-B15D-4E31-9D4A-ED6B5C46C4BE}" type="pres">
      <dgm:prSet presAssocID="{070706B9-91D0-44AC-8283-8ED7303B556B}" presName="sibTrans" presStyleCnt="0"/>
      <dgm:spPr/>
    </dgm:pt>
    <dgm:pt modelId="{C0C0604E-F0B0-4116-89C1-53C382A79DFE}" type="pres">
      <dgm:prSet presAssocID="{522D0FAC-ACFA-4628-8EF9-D4711CA73F26}" presName="compNode" presStyleCnt="0"/>
      <dgm:spPr/>
    </dgm:pt>
    <dgm:pt modelId="{4648B8FC-ED9C-4A18-A163-9FE1156E68BC}" type="pres">
      <dgm:prSet presAssocID="{522D0FAC-ACFA-4628-8EF9-D4711CA73F26}" presName="bgRect" presStyleLbl="bgShp" presStyleIdx="2" presStyleCnt="6"/>
      <dgm:spPr>
        <a:solidFill>
          <a:schemeClr val="accent4"/>
        </a:solidFill>
      </dgm:spPr>
    </dgm:pt>
    <dgm:pt modelId="{6A193C30-090A-4649-9503-2431E099D27A}" type="pres">
      <dgm:prSet presAssocID="{522D0FAC-ACFA-4628-8EF9-D4711CA73F26}"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rain in head"/>
        </a:ext>
      </dgm:extLst>
    </dgm:pt>
    <dgm:pt modelId="{9D6FE1B5-A2FD-49A9-A180-5482766643B8}" type="pres">
      <dgm:prSet presAssocID="{522D0FAC-ACFA-4628-8EF9-D4711CA73F26}" presName="spaceRect" presStyleCnt="0"/>
      <dgm:spPr/>
    </dgm:pt>
    <dgm:pt modelId="{27D7F5A4-318C-4F24-A58B-303506B313D4}" type="pres">
      <dgm:prSet presAssocID="{522D0FAC-ACFA-4628-8EF9-D4711CA73F26}" presName="parTx" presStyleLbl="revTx" presStyleIdx="2" presStyleCnt="6">
        <dgm:presLayoutVars>
          <dgm:chMax val="0"/>
          <dgm:chPref val="0"/>
        </dgm:presLayoutVars>
      </dgm:prSet>
      <dgm:spPr/>
    </dgm:pt>
    <dgm:pt modelId="{0333D3EE-7BD9-4A0C-9E73-20E0053A42F4}" type="pres">
      <dgm:prSet presAssocID="{217D529C-5AAF-42AF-B99B-334235187EB1}" presName="sibTrans" presStyleCnt="0"/>
      <dgm:spPr/>
    </dgm:pt>
    <dgm:pt modelId="{6F7035A7-DB6A-4EF8-A3B5-EF661F25AAED}" type="pres">
      <dgm:prSet presAssocID="{E1D567A8-EB8D-4818-A31E-5BC7A78B9187}" presName="compNode" presStyleCnt="0"/>
      <dgm:spPr/>
    </dgm:pt>
    <dgm:pt modelId="{8738ADDE-ACF2-4395-9376-2F7533C0532B}" type="pres">
      <dgm:prSet presAssocID="{E1D567A8-EB8D-4818-A31E-5BC7A78B9187}" presName="bgRect" presStyleLbl="bgShp" presStyleIdx="3" presStyleCnt="6"/>
      <dgm:spPr>
        <a:solidFill>
          <a:schemeClr val="accent4"/>
        </a:solidFill>
      </dgm:spPr>
    </dgm:pt>
    <dgm:pt modelId="{1E86B19F-2A64-4CFF-AD55-E2B24703E0CF}" type="pres">
      <dgm:prSet presAssocID="{E1D567A8-EB8D-4818-A31E-5BC7A78B9187}"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Angry Face with No Fill"/>
        </a:ext>
      </dgm:extLst>
    </dgm:pt>
    <dgm:pt modelId="{FE95781B-3F7F-4BEB-9C5B-26ACD6B70236}" type="pres">
      <dgm:prSet presAssocID="{E1D567A8-EB8D-4818-A31E-5BC7A78B9187}" presName="spaceRect" presStyleCnt="0"/>
      <dgm:spPr/>
    </dgm:pt>
    <dgm:pt modelId="{E429CC76-551C-4459-B00E-3011F6C47127}" type="pres">
      <dgm:prSet presAssocID="{E1D567A8-EB8D-4818-A31E-5BC7A78B9187}" presName="parTx" presStyleLbl="revTx" presStyleIdx="3" presStyleCnt="6">
        <dgm:presLayoutVars>
          <dgm:chMax val="0"/>
          <dgm:chPref val="0"/>
        </dgm:presLayoutVars>
      </dgm:prSet>
      <dgm:spPr/>
    </dgm:pt>
    <dgm:pt modelId="{0CC8EBC0-3B4F-4859-A4F9-EDEE41F93FD2}" type="pres">
      <dgm:prSet presAssocID="{0902A4C2-FEF7-4C20-9B2E-CF7810F84101}" presName="sibTrans" presStyleCnt="0"/>
      <dgm:spPr/>
    </dgm:pt>
    <dgm:pt modelId="{621C3EEB-142D-4D8A-B4E2-5AD4E99AAEF0}" type="pres">
      <dgm:prSet presAssocID="{539197C1-8716-458F-BF40-B36E09CB14B9}" presName="compNode" presStyleCnt="0"/>
      <dgm:spPr/>
    </dgm:pt>
    <dgm:pt modelId="{9C97AD14-8840-4732-BE63-3DFE3017F9C2}" type="pres">
      <dgm:prSet presAssocID="{539197C1-8716-458F-BF40-B36E09CB14B9}" presName="bgRect" presStyleLbl="bgShp" presStyleIdx="4" presStyleCnt="6" custLinFactNeighborX="241" custLinFactNeighborY="3533"/>
      <dgm:spPr>
        <a:solidFill>
          <a:schemeClr val="accent4"/>
        </a:solidFill>
      </dgm:spPr>
    </dgm:pt>
    <dgm:pt modelId="{A894DDAF-E1CA-46C5-A813-A8BA2AC68C7D}" type="pres">
      <dgm:prSet presAssocID="{539197C1-8716-458F-BF40-B36E09CB14B9}"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ser Network"/>
        </a:ext>
      </dgm:extLst>
    </dgm:pt>
    <dgm:pt modelId="{4905C38B-9A01-4454-8D45-616330757EE4}" type="pres">
      <dgm:prSet presAssocID="{539197C1-8716-458F-BF40-B36E09CB14B9}" presName="spaceRect" presStyleCnt="0"/>
      <dgm:spPr/>
    </dgm:pt>
    <dgm:pt modelId="{F3418930-D0E7-42AE-AB41-DA756E3DF25F}" type="pres">
      <dgm:prSet presAssocID="{539197C1-8716-458F-BF40-B36E09CB14B9}" presName="parTx" presStyleLbl="revTx" presStyleIdx="4" presStyleCnt="6">
        <dgm:presLayoutVars>
          <dgm:chMax val="0"/>
          <dgm:chPref val="0"/>
        </dgm:presLayoutVars>
      </dgm:prSet>
      <dgm:spPr/>
    </dgm:pt>
    <dgm:pt modelId="{35D42429-5F75-42F8-8518-501AB6FCB077}" type="pres">
      <dgm:prSet presAssocID="{FC4F9BCD-5588-484B-81CC-9C49C3248AE5}" presName="sibTrans" presStyleCnt="0"/>
      <dgm:spPr/>
    </dgm:pt>
    <dgm:pt modelId="{2C7B2E40-F420-4825-8767-61743708FFEE}" type="pres">
      <dgm:prSet presAssocID="{C7884AAD-5643-4445-A0E0-5C9CED6EB12F}" presName="compNode" presStyleCnt="0"/>
      <dgm:spPr/>
    </dgm:pt>
    <dgm:pt modelId="{C87F328E-829C-4B7B-B520-D85714A99396}" type="pres">
      <dgm:prSet presAssocID="{C7884AAD-5643-4445-A0E0-5C9CED6EB12F}" presName="bgRect" presStyleLbl="bgShp" presStyleIdx="5" presStyleCnt="6"/>
      <dgm:spPr>
        <a:solidFill>
          <a:schemeClr val="accent4"/>
        </a:solidFill>
      </dgm:spPr>
    </dgm:pt>
    <dgm:pt modelId="{5E117627-85B5-4AF1-BD6A-26BC51C61445}" type="pres">
      <dgm:prSet presAssocID="{C7884AAD-5643-4445-A0E0-5C9CED6EB12F}"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Podcast"/>
        </a:ext>
      </dgm:extLst>
    </dgm:pt>
    <dgm:pt modelId="{194BBF96-60CE-40F3-91CD-134B343840D5}" type="pres">
      <dgm:prSet presAssocID="{C7884AAD-5643-4445-A0E0-5C9CED6EB12F}" presName="spaceRect" presStyleCnt="0"/>
      <dgm:spPr/>
    </dgm:pt>
    <dgm:pt modelId="{834B3752-E12A-48CE-867A-7424281AD420}" type="pres">
      <dgm:prSet presAssocID="{C7884AAD-5643-4445-A0E0-5C9CED6EB12F}" presName="parTx" presStyleLbl="revTx" presStyleIdx="5" presStyleCnt="6">
        <dgm:presLayoutVars>
          <dgm:chMax val="0"/>
          <dgm:chPref val="0"/>
        </dgm:presLayoutVars>
      </dgm:prSet>
      <dgm:spPr/>
    </dgm:pt>
  </dgm:ptLst>
  <dgm:cxnLst>
    <dgm:cxn modelId="{9C5E9E1D-E11E-4458-9802-E0957809185E}" type="presOf" srcId="{8DB787A4-7BED-433C-AF23-203DFD8429B9}" destId="{16AEE4DC-8ABE-497E-AE48-1A6A3E9F65F4}" srcOrd="0" destOrd="0" presId="urn:microsoft.com/office/officeart/2018/2/layout/IconVerticalSolidList"/>
    <dgm:cxn modelId="{8568B01D-CDC9-4FD4-8D49-BB467E27BC9D}" srcId="{BD51C947-C5B1-44F3-83D2-8D17E20438CB}" destId="{B2C0545E-DF44-4D67-B081-43E2C108D73D}" srcOrd="0" destOrd="0" parTransId="{76D6DD22-EDD1-4DF6-B96F-88A7D2037114}" sibTransId="{58DA771A-67D0-452F-B6BC-35430213E90E}"/>
    <dgm:cxn modelId="{42DFCF27-7248-4364-B796-97F51C83980A}" type="presOf" srcId="{BD51C947-C5B1-44F3-83D2-8D17E20438CB}" destId="{544D9E85-F3AD-4966-879C-26CECA31B97E}" srcOrd="0" destOrd="0" presId="urn:microsoft.com/office/officeart/2018/2/layout/IconVerticalSolidList"/>
    <dgm:cxn modelId="{3F82FF38-75C1-42E0-8FE9-D24523C7913E}" srcId="{BD51C947-C5B1-44F3-83D2-8D17E20438CB}" destId="{522D0FAC-ACFA-4628-8EF9-D4711CA73F26}" srcOrd="2" destOrd="0" parTransId="{5C1CAF10-847B-4364-B14E-85D37DED6282}" sibTransId="{217D529C-5AAF-42AF-B99B-334235187EB1}"/>
    <dgm:cxn modelId="{E1AD9261-F071-40EE-A11B-F8D80D9BFB62}" type="presOf" srcId="{522D0FAC-ACFA-4628-8EF9-D4711CA73F26}" destId="{27D7F5A4-318C-4F24-A58B-303506B313D4}" srcOrd="0" destOrd="0" presId="urn:microsoft.com/office/officeart/2018/2/layout/IconVerticalSolidList"/>
    <dgm:cxn modelId="{42D6A36A-2208-40EB-AE1B-50687EA3DF21}" srcId="{BD51C947-C5B1-44F3-83D2-8D17E20438CB}" destId="{C7884AAD-5643-4445-A0E0-5C9CED6EB12F}" srcOrd="5" destOrd="0" parTransId="{FC167F4F-9120-4D47-9009-C0CE8B7B805D}" sibTransId="{44CD24BF-73AB-40D3-BEAC-B1CAD50A9FC3}"/>
    <dgm:cxn modelId="{D893CA58-E6E0-44BA-94D2-9879072D806A}" srcId="{BD51C947-C5B1-44F3-83D2-8D17E20438CB}" destId="{8DB787A4-7BED-433C-AF23-203DFD8429B9}" srcOrd="1" destOrd="0" parTransId="{264D7DFB-DB3F-457B-BDB2-0CA006C7E351}" sibTransId="{070706B9-91D0-44AC-8283-8ED7303B556B}"/>
    <dgm:cxn modelId="{8D8B7EA2-9CA3-4D9C-B5DB-D32E14B2203C}" srcId="{BD51C947-C5B1-44F3-83D2-8D17E20438CB}" destId="{E1D567A8-EB8D-4818-A31E-5BC7A78B9187}" srcOrd="3" destOrd="0" parTransId="{4742A425-B8D4-4DAF-B4EA-CFD294317680}" sibTransId="{0902A4C2-FEF7-4C20-9B2E-CF7810F84101}"/>
    <dgm:cxn modelId="{74AD70AC-DD62-495B-AAF2-A24737BF9C8B}" type="presOf" srcId="{B2C0545E-DF44-4D67-B081-43E2C108D73D}" destId="{4AC9D779-8066-40E3-8F19-D2F74256B483}" srcOrd="0" destOrd="0" presId="urn:microsoft.com/office/officeart/2018/2/layout/IconVerticalSolidList"/>
    <dgm:cxn modelId="{40352FB0-2E62-4E49-BFF2-1E2E1CEE0A67}" type="presOf" srcId="{E1D567A8-EB8D-4818-A31E-5BC7A78B9187}" destId="{E429CC76-551C-4459-B00E-3011F6C47127}" srcOrd="0" destOrd="0" presId="urn:microsoft.com/office/officeart/2018/2/layout/IconVerticalSolidList"/>
    <dgm:cxn modelId="{AEFCC7D0-B560-4909-AB5B-F90ECBDABE8E}" type="presOf" srcId="{C7884AAD-5643-4445-A0E0-5C9CED6EB12F}" destId="{834B3752-E12A-48CE-867A-7424281AD420}" srcOrd="0" destOrd="0" presId="urn:microsoft.com/office/officeart/2018/2/layout/IconVerticalSolidList"/>
    <dgm:cxn modelId="{493711E0-78E3-4A03-8566-370BCD6BBEB6}" srcId="{BD51C947-C5B1-44F3-83D2-8D17E20438CB}" destId="{539197C1-8716-458F-BF40-B36E09CB14B9}" srcOrd="4" destOrd="0" parTransId="{A526E7D5-BCF2-4355-B036-D9E4747ADEE2}" sibTransId="{FC4F9BCD-5588-484B-81CC-9C49C3248AE5}"/>
    <dgm:cxn modelId="{F5EB5AF5-F340-4E45-B06A-FD8150FDC178}" type="presOf" srcId="{539197C1-8716-458F-BF40-B36E09CB14B9}" destId="{F3418930-D0E7-42AE-AB41-DA756E3DF25F}" srcOrd="0" destOrd="0" presId="urn:microsoft.com/office/officeart/2018/2/layout/IconVerticalSolidList"/>
    <dgm:cxn modelId="{02631825-0ABA-4219-99C3-DE8CE070424E}" type="presParOf" srcId="{544D9E85-F3AD-4966-879C-26CECA31B97E}" destId="{5B652101-FD34-4801-835E-25C61C22BC1C}" srcOrd="0" destOrd="0" presId="urn:microsoft.com/office/officeart/2018/2/layout/IconVerticalSolidList"/>
    <dgm:cxn modelId="{76EAA87F-7ABB-415A-87C9-81A87D7615DA}" type="presParOf" srcId="{5B652101-FD34-4801-835E-25C61C22BC1C}" destId="{7A7A623F-5CB3-44BD-A758-50EDD1B71837}" srcOrd="0" destOrd="0" presId="urn:microsoft.com/office/officeart/2018/2/layout/IconVerticalSolidList"/>
    <dgm:cxn modelId="{59B81FC4-CF4D-4C0C-9DBA-BF3CD9944712}" type="presParOf" srcId="{5B652101-FD34-4801-835E-25C61C22BC1C}" destId="{8D37BDA3-8A87-42EB-9FF1-6C4FB3208794}" srcOrd="1" destOrd="0" presId="urn:microsoft.com/office/officeart/2018/2/layout/IconVerticalSolidList"/>
    <dgm:cxn modelId="{28577B37-3246-4217-9328-E5A5CE666F27}" type="presParOf" srcId="{5B652101-FD34-4801-835E-25C61C22BC1C}" destId="{484563A7-6EFE-4945-85DC-DC3F58548B79}" srcOrd="2" destOrd="0" presId="urn:microsoft.com/office/officeart/2018/2/layout/IconVerticalSolidList"/>
    <dgm:cxn modelId="{A00688B6-6C64-4F0F-810D-F5FD5833FB79}" type="presParOf" srcId="{5B652101-FD34-4801-835E-25C61C22BC1C}" destId="{4AC9D779-8066-40E3-8F19-D2F74256B483}" srcOrd="3" destOrd="0" presId="urn:microsoft.com/office/officeart/2018/2/layout/IconVerticalSolidList"/>
    <dgm:cxn modelId="{1038FAFC-BCDD-47DC-B8AE-A9864416B459}" type="presParOf" srcId="{544D9E85-F3AD-4966-879C-26CECA31B97E}" destId="{40C5E6AE-CE23-4D3C-B0F5-3CBC099B91E5}" srcOrd="1" destOrd="0" presId="urn:microsoft.com/office/officeart/2018/2/layout/IconVerticalSolidList"/>
    <dgm:cxn modelId="{F52C2CA5-4782-4BA8-897D-704DEE520050}" type="presParOf" srcId="{544D9E85-F3AD-4966-879C-26CECA31B97E}" destId="{E9C37845-F46E-49C1-978D-7A6A016C6194}" srcOrd="2" destOrd="0" presId="urn:microsoft.com/office/officeart/2018/2/layout/IconVerticalSolidList"/>
    <dgm:cxn modelId="{DA978EC3-F0E8-4590-AB23-E5D60F6B5A3E}" type="presParOf" srcId="{E9C37845-F46E-49C1-978D-7A6A016C6194}" destId="{60BDA3ED-79F8-4995-8397-85A47BA9E65D}" srcOrd="0" destOrd="0" presId="urn:microsoft.com/office/officeart/2018/2/layout/IconVerticalSolidList"/>
    <dgm:cxn modelId="{30BE92D9-013E-4301-9649-A31538BBAB88}" type="presParOf" srcId="{E9C37845-F46E-49C1-978D-7A6A016C6194}" destId="{646AFE55-99F0-4732-82E0-3787986C7F29}" srcOrd="1" destOrd="0" presId="urn:microsoft.com/office/officeart/2018/2/layout/IconVerticalSolidList"/>
    <dgm:cxn modelId="{04447EDC-79CC-4B62-A64F-0CF593F52CB4}" type="presParOf" srcId="{E9C37845-F46E-49C1-978D-7A6A016C6194}" destId="{E8572B60-A7D1-49A1-8544-17E5FC9FCB6E}" srcOrd="2" destOrd="0" presId="urn:microsoft.com/office/officeart/2018/2/layout/IconVerticalSolidList"/>
    <dgm:cxn modelId="{214961D1-0CDC-47A3-83A7-D20E09399445}" type="presParOf" srcId="{E9C37845-F46E-49C1-978D-7A6A016C6194}" destId="{16AEE4DC-8ABE-497E-AE48-1A6A3E9F65F4}" srcOrd="3" destOrd="0" presId="urn:microsoft.com/office/officeart/2018/2/layout/IconVerticalSolidList"/>
    <dgm:cxn modelId="{21ABAEF8-884D-4E47-83A5-1CB806BB1899}" type="presParOf" srcId="{544D9E85-F3AD-4966-879C-26CECA31B97E}" destId="{90534CC3-B15D-4E31-9D4A-ED6B5C46C4BE}" srcOrd="3" destOrd="0" presId="urn:microsoft.com/office/officeart/2018/2/layout/IconVerticalSolidList"/>
    <dgm:cxn modelId="{2A5BE1CB-7076-4159-8CF1-81DCDBF7BD30}" type="presParOf" srcId="{544D9E85-F3AD-4966-879C-26CECA31B97E}" destId="{C0C0604E-F0B0-4116-89C1-53C382A79DFE}" srcOrd="4" destOrd="0" presId="urn:microsoft.com/office/officeart/2018/2/layout/IconVerticalSolidList"/>
    <dgm:cxn modelId="{A4AB6EDF-D0F5-42CD-B882-98CFC1B490E0}" type="presParOf" srcId="{C0C0604E-F0B0-4116-89C1-53C382A79DFE}" destId="{4648B8FC-ED9C-4A18-A163-9FE1156E68BC}" srcOrd="0" destOrd="0" presId="urn:microsoft.com/office/officeart/2018/2/layout/IconVerticalSolidList"/>
    <dgm:cxn modelId="{235A54DC-22E3-4B49-B623-0B41B61EC84D}" type="presParOf" srcId="{C0C0604E-F0B0-4116-89C1-53C382A79DFE}" destId="{6A193C30-090A-4649-9503-2431E099D27A}" srcOrd="1" destOrd="0" presId="urn:microsoft.com/office/officeart/2018/2/layout/IconVerticalSolidList"/>
    <dgm:cxn modelId="{B223FDF0-DB77-4A82-A793-AD98FD2180BD}" type="presParOf" srcId="{C0C0604E-F0B0-4116-89C1-53C382A79DFE}" destId="{9D6FE1B5-A2FD-49A9-A180-5482766643B8}" srcOrd="2" destOrd="0" presId="urn:microsoft.com/office/officeart/2018/2/layout/IconVerticalSolidList"/>
    <dgm:cxn modelId="{292A3F3A-B6F0-4483-ADDD-9A866E9AFFF4}" type="presParOf" srcId="{C0C0604E-F0B0-4116-89C1-53C382A79DFE}" destId="{27D7F5A4-318C-4F24-A58B-303506B313D4}" srcOrd="3" destOrd="0" presId="urn:microsoft.com/office/officeart/2018/2/layout/IconVerticalSolidList"/>
    <dgm:cxn modelId="{33EF8EB8-6A33-4F67-9C7C-BDD41F31E462}" type="presParOf" srcId="{544D9E85-F3AD-4966-879C-26CECA31B97E}" destId="{0333D3EE-7BD9-4A0C-9E73-20E0053A42F4}" srcOrd="5" destOrd="0" presId="urn:microsoft.com/office/officeart/2018/2/layout/IconVerticalSolidList"/>
    <dgm:cxn modelId="{7BDCA980-2F0B-4E15-ADBC-29422FE071A3}" type="presParOf" srcId="{544D9E85-F3AD-4966-879C-26CECA31B97E}" destId="{6F7035A7-DB6A-4EF8-A3B5-EF661F25AAED}" srcOrd="6" destOrd="0" presId="urn:microsoft.com/office/officeart/2018/2/layout/IconVerticalSolidList"/>
    <dgm:cxn modelId="{A5F5A9B0-8800-4918-9C49-5CF0E0D0C74E}" type="presParOf" srcId="{6F7035A7-DB6A-4EF8-A3B5-EF661F25AAED}" destId="{8738ADDE-ACF2-4395-9376-2F7533C0532B}" srcOrd="0" destOrd="0" presId="urn:microsoft.com/office/officeart/2018/2/layout/IconVerticalSolidList"/>
    <dgm:cxn modelId="{A55B8178-FCDD-4249-85F7-7B350898DB74}" type="presParOf" srcId="{6F7035A7-DB6A-4EF8-A3B5-EF661F25AAED}" destId="{1E86B19F-2A64-4CFF-AD55-E2B24703E0CF}" srcOrd="1" destOrd="0" presId="urn:microsoft.com/office/officeart/2018/2/layout/IconVerticalSolidList"/>
    <dgm:cxn modelId="{8194D4B9-2DBF-475A-B6AE-35F487D96269}" type="presParOf" srcId="{6F7035A7-DB6A-4EF8-A3B5-EF661F25AAED}" destId="{FE95781B-3F7F-4BEB-9C5B-26ACD6B70236}" srcOrd="2" destOrd="0" presId="urn:microsoft.com/office/officeart/2018/2/layout/IconVerticalSolidList"/>
    <dgm:cxn modelId="{CC6B010A-1D7D-43E6-8DCB-13B0FC38DAE0}" type="presParOf" srcId="{6F7035A7-DB6A-4EF8-A3B5-EF661F25AAED}" destId="{E429CC76-551C-4459-B00E-3011F6C47127}" srcOrd="3" destOrd="0" presId="urn:microsoft.com/office/officeart/2018/2/layout/IconVerticalSolidList"/>
    <dgm:cxn modelId="{A88BA056-C621-4B76-9EB0-67E9B2B505EA}" type="presParOf" srcId="{544D9E85-F3AD-4966-879C-26CECA31B97E}" destId="{0CC8EBC0-3B4F-4859-A4F9-EDEE41F93FD2}" srcOrd="7" destOrd="0" presId="urn:microsoft.com/office/officeart/2018/2/layout/IconVerticalSolidList"/>
    <dgm:cxn modelId="{367D3581-5043-46FE-8763-4394CD0C812F}" type="presParOf" srcId="{544D9E85-F3AD-4966-879C-26CECA31B97E}" destId="{621C3EEB-142D-4D8A-B4E2-5AD4E99AAEF0}" srcOrd="8" destOrd="0" presId="urn:microsoft.com/office/officeart/2018/2/layout/IconVerticalSolidList"/>
    <dgm:cxn modelId="{32E877DA-D25F-4DA0-8171-2A59FEB51EAA}" type="presParOf" srcId="{621C3EEB-142D-4D8A-B4E2-5AD4E99AAEF0}" destId="{9C97AD14-8840-4732-BE63-3DFE3017F9C2}" srcOrd="0" destOrd="0" presId="urn:microsoft.com/office/officeart/2018/2/layout/IconVerticalSolidList"/>
    <dgm:cxn modelId="{9420240C-D9D9-4B86-98E8-96A247CC9766}" type="presParOf" srcId="{621C3EEB-142D-4D8A-B4E2-5AD4E99AAEF0}" destId="{A894DDAF-E1CA-46C5-A813-A8BA2AC68C7D}" srcOrd="1" destOrd="0" presId="urn:microsoft.com/office/officeart/2018/2/layout/IconVerticalSolidList"/>
    <dgm:cxn modelId="{061E238B-297E-4344-AB85-6404475DBA25}" type="presParOf" srcId="{621C3EEB-142D-4D8A-B4E2-5AD4E99AAEF0}" destId="{4905C38B-9A01-4454-8D45-616330757EE4}" srcOrd="2" destOrd="0" presId="urn:microsoft.com/office/officeart/2018/2/layout/IconVerticalSolidList"/>
    <dgm:cxn modelId="{D1519C60-82D2-44F3-BF9F-E117D12B2F66}" type="presParOf" srcId="{621C3EEB-142D-4D8A-B4E2-5AD4E99AAEF0}" destId="{F3418930-D0E7-42AE-AB41-DA756E3DF25F}" srcOrd="3" destOrd="0" presId="urn:microsoft.com/office/officeart/2018/2/layout/IconVerticalSolidList"/>
    <dgm:cxn modelId="{DBA1BF82-2669-4B9F-ADE9-6FBAEBC8FCE4}" type="presParOf" srcId="{544D9E85-F3AD-4966-879C-26CECA31B97E}" destId="{35D42429-5F75-42F8-8518-501AB6FCB077}" srcOrd="9" destOrd="0" presId="urn:microsoft.com/office/officeart/2018/2/layout/IconVerticalSolidList"/>
    <dgm:cxn modelId="{74F23BCB-B8F0-401F-A6CD-75762256A873}" type="presParOf" srcId="{544D9E85-F3AD-4966-879C-26CECA31B97E}" destId="{2C7B2E40-F420-4825-8767-61743708FFEE}" srcOrd="10" destOrd="0" presId="urn:microsoft.com/office/officeart/2018/2/layout/IconVerticalSolidList"/>
    <dgm:cxn modelId="{791C0EC7-DA99-4E53-8B3E-CE40900F7B19}" type="presParOf" srcId="{2C7B2E40-F420-4825-8767-61743708FFEE}" destId="{C87F328E-829C-4B7B-B520-D85714A99396}" srcOrd="0" destOrd="0" presId="urn:microsoft.com/office/officeart/2018/2/layout/IconVerticalSolidList"/>
    <dgm:cxn modelId="{E0FCCD91-CA7A-48DB-B087-1107ACCD809A}" type="presParOf" srcId="{2C7B2E40-F420-4825-8767-61743708FFEE}" destId="{5E117627-85B5-4AF1-BD6A-26BC51C61445}" srcOrd="1" destOrd="0" presId="urn:microsoft.com/office/officeart/2018/2/layout/IconVerticalSolidList"/>
    <dgm:cxn modelId="{73622057-0361-4523-89D4-CB004026EEAC}" type="presParOf" srcId="{2C7B2E40-F420-4825-8767-61743708FFEE}" destId="{194BBF96-60CE-40F3-91CD-134B343840D5}" srcOrd="2" destOrd="0" presId="urn:microsoft.com/office/officeart/2018/2/layout/IconVerticalSolidList"/>
    <dgm:cxn modelId="{2E548A54-B494-4A8C-9397-28EB6276400D}" type="presParOf" srcId="{2C7B2E40-F420-4825-8767-61743708FFEE}" destId="{834B3752-E12A-48CE-867A-7424281AD42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2BC14D-8B24-4868-9FF0-579ABDE71809}">
      <dsp:nvSpPr>
        <dsp:cNvPr id="0" name=""/>
        <dsp:cNvSpPr/>
      </dsp:nvSpPr>
      <dsp:spPr>
        <a:xfrm>
          <a:off x="0" y="996"/>
          <a:ext cx="7249724"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56420A-9842-4E6A-9306-6CAB1E0A5B04}">
      <dsp:nvSpPr>
        <dsp:cNvPr id="0" name=""/>
        <dsp:cNvSpPr/>
      </dsp:nvSpPr>
      <dsp:spPr>
        <a:xfrm>
          <a:off x="0" y="996"/>
          <a:ext cx="7249724" cy="1595268"/>
        </a:xfrm>
        <a:prstGeom prst="rect">
          <a:avLst/>
        </a:prstGeom>
        <a:noFill/>
        <a:ln>
          <a:solidFill>
            <a:schemeClr val="tx1"/>
          </a:solid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ctr" defTabSz="933450">
            <a:lnSpc>
              <a:spcPct val="90000"/>
            </a:lnSpc>
            <a:spcBef>
              <a:spcPct val="0"/>
            </a:spcBef>
            <a:spcAft>
              <a:spcPct val="35000"/>
            </a:spcAft>
            <a:buNone/>
          </a:pPr>
          <a:endParaRPr lang="en-GB" sz="2100" kern="1200" dirty="0">
            <a:latin typeface="Arial" panose="020B0604020202020204" pitchFamily="34" charset="0"/>
            <a:cs typeface="Arial" panose="020B0604020202020204" pitchFamily="34" charset="0"/>
          </a:endParaRPr>
        </a:p>
        <a:p>
          <a:pPr marL="0" lvl="0" indent="0" algn="ctr" defTabSz="933450">
            <a:lnSpc>
              <a:spcPct val="90000"/>
            </a:lnSpc>
            <a:spcBef>
              <a:spcPct val="0"/>
            </a:spcBef>
            <a:spcAft>
              <a:spcPct val="35000"/>
            </a:spcAft>
            <a:buNone/>
          </a:pPr>
          <a:r>
            <a:rPr lang="en-GB" sz="2100" kern="1200" dirty="0">
              <a:latin typeface="Arial" panose="020B0604020202020204" pitchFamily="34" charset="0"/>
              <a:cs typeface="Arial" panose="020B0604020202020204" pitchFamily="34" charset="0"/>
            </a:rPr>
            <a:t>Occupational Therapy is the belief that occupation and </a:t>
          </a:r>
          <a:r>
            <a:rPr lang="en-GB" sz="2100" b="1" kern="1200" dirty="0">
              <a:latin typeface="Arial" panose="020B0604020202020204" pitchFamily="34" charset="0"/>
              <a:cs typeface="Arial" panose="020B0604020202020204" pitchFamily="34" charset="0"/>
            </a:rPr>
            <a:t>activity</a:t>
          </a:r>
          <a:r>
            <a:rPr lang="en-GB" sz="2100" kern="1200" dirty="0">
              <a:latin typeface="Arial" panose="020B0604020202020204" pitchFamily="34" charset="0"/>
              <a:cs typeface="Arial" panose="020B0604020202020204" pitchFamily="34" charset="0"/>
            </a:rPr>
            <a:t> are fundamental to a person’s </a:t>
          </a:r>
          <a:r>
            <a:rPr lang="en-GB" sz="2100" b="1" kern="1200" dirty="0">
              <a:latin typeface="Arial" panose="020B0604020202020204" pitchFamily="34" charset="0"/>
              <a:cs typeface="Arial" panose="020B0604020202020204" pitchFamily="34" charset="0"/>
            </a:rPr>
            <a:t>health and wellbeing</a:t>
          </a:r>
          <a:r>
            <a:rPr lang="en-GB" sz="2100" kern="1200" dirty="0">
              <a:latin typeface="Arial" panose="020B0604020202020204" pitchFamily="34" charset="0"/>
              <a:cs typeface="Arial" panose="020B0604020202020204" pitchFamily="34" charset="0"/>
            </a:rPr>
            <a:t>, within the context of their various environments. </a:t>
          </a:r>
          <a:endParaRPr lang="en-US" sz="2100" kern="1200" dirty="0">
            <a:latin typeface="Arial" panose="020B0604020202020204" pitchFamily="34" charset="0"/>
            <a:cs typeface="Arial" panose="020B0604020202020204" pitchFamily="34" charset="0"/>
          </a:endParaRPr>
        </a:p>
      </dsp:txBody>
      <dsp:txXfrm>
        <a:off x="0" y="996"/>
        <a:ext cx="7249724" cy="1595268"/>
      </dsp:txXfrm>
    </dsp:sp>
    <dsp:sp modelId="{7D91016F-B860-45A7-BBCB-E6DB5D789BC9}">
      <dsp:nvSpPr>
        <dsp:cNvPr id="0" name=""/>
        <dsp:cNvSpPr/>
      </dsp:nvSpPr>
      <dsp:spPr>
        <a:xfrm>
          <a:off x="0" y="1596265"/>
          <a:ext cx="7249724"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0C11DA-2679-4497-8DA3-1CE3A85DDC5E}">
      <dsp:nvSpPr>
        <dsp:cNvPr id="0" name=""/>
        <dsp:cNvSpPr/>
      </dsp:nvSpPr>
      <dsp:spPr>
        <a:xfrm>
          <a:off x="0" y="1596265"/>
          <a:ext cx="7249724" cy="1338829"/>
        </a:xfrm>
        <a:prstGeom prst="rect">
          <a:avLst/>
        </a:prstGeom>
        <a:noFill/>
        <a:ln>
          <a:solidFill>
            <a:schemeClr val="tx1"/>
          </a:solid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ctr" defTabSz="933450">
            <a:lnSpc>
              <a:spcPct val="90000"/>
            </a:lnSpc>
            <a:spcBef>
              <a:spcPct val="0"/>
            </a:spcBef>
            <a:spcAft>
              <a:spcPct val="35000"/>
            </a:spcAft>
            <a:buNone/>
          </a:pPr>
          <a:endParaRPr lang="en-GB" sz="2100" kern="1200" dirty="0">
            <a:latin typeface="Arial" panose="020B0604020202020204" pitchFamily="34" charset="0"/>
            <a:cs typeface="Arial" panose="020B0604020202020204" pitchFamily="34" charset="0"/>
          </a:endParaRPr>
        </a:p>
        <a:p>
          <a:pPr marL="0" lvl="0" indent="0" algn="ctr" defTabSz="933450">
            <a:lnSpc>
              <a:spcPct val="90000"/>
            </a:lnSpc>
            <a:spcBef>
              <a:spcPct val="0"/>
            </a:spcBef>
            <a:spcAft>
              <a:spcPct val="35000"/>
            </a:spcAft>
            <a:buNone/>
          </a:pPr>
          <a:r>
            <a:rPr lang="en-GB" sz="2100" kern="1200" dirty="0">
              <a:latin typeface="Arial" panose="020B0604020202020204" pitchFamily="34" charset="0"/>
              <a:cs typeface="Arial" panose="020B0604020202020204" pitchFamily="34" charset="0"/>
            </a:rPr>
            <a:t>A person’s ability to carry out their activities and roles in their daily life is seen as their </a:t>
          </a:r>
          <a:r>
            <a:rPr lang="en-GB" sz="2100" b="1" kern="1200" dirty="0">
              <a:latin typeface="Arial" panose="020B0604020202020204" pitchFamily="34" charset="0"/>
              <a:cs typeface="Arial" panose="020B0604020202020204" pitchFamily="34" charset="0"/>
            </a:rPr>
            <a:t>occupational performance</a:t>
          </a:r>
          <a:r>
            <a:rPr lang="en-GB" sz="2100" kern="1200" dirty="0">
              <a:latin typeface="Arial" panose="020B0604020202020204" pitchFamily="34" charset="0"/>
              <a:cs typeface="Arial" panose="020B0604020202020204" pitchFamily="34" charset="0"/>
            </a:rPr>
            <a:t>. </a:t>
          </a:r>
          <a:endParaRPr lang="en-US" sz="2100" kern="1200" dirty="0">
            <a:latin typeface="Arial" panose="020B0604020202020204" pitchFamily="34" charset="0"/>
            <a:cs typeface="Arial" panose="020B0604020202020204" pitchFamily="34" charset="0"/>
          </a:endParaRPr>
        </a:p>
      </dsp:txBody>
      <dsp:txXfrm>
        <a:off x="0" y="1596265"/>
        <a:ext cx="7249724" cy="1338829"/>
      </dsp:txXfrm>
    </dsp:sp>
    <dsp:sp modelId="{935773DA-7511-4258-A1ED-3E98B6E4B055}">
      <dsp:nvSpPr>
        <dsp:cNvPr id="0" name=""/>
        <dsp:cNvSpPr/>
      </dsp:nvSpPr>
      <dsp:spPr>
        <a:xfrm>
          <a:off x="0" y="2935094"/>
          <a:ext cx="7249724"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F2DFC2-02E7-480F-84F1-FA411A49C410}">
      <dsp:nvSpPr>
        <dsp:cNvPr id="0" name=""/>
        <dsp:cNvSpPr/>
      </dsp:nvSpPr>
      <dsp:spPr>
        <a:xfrm>
          <a:off x="0" y="2935094"/>
          <a:ext cx="7249724" cy="1595268"/>
        </a:xfrm>
        <a:prstGeom prst="rect">
          <a:avLst/>
        </a:prstGeom>
        <a:noFill/>
        <a:ln>
          <a:solidFill>
            <a:schemeClr val="tx1"/>
          </a:solid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ctr" defTabSz="933450">
            <a:lnSpc>
              <a:spcPct val="90000"/>
            </a:lnSpc>
            <a:spcBef>
              <a:spcPct val="0"/>
            </a:spcBef>
            <a:spcAft>
              <a:spcPct val="35000"/>
            </a:spcAft>
            <a:buNone/>
          </a:pPr>
          <a:endParaRPr lang="en-GB" sz="2100" kern="1200" dirty="0">
            <a:latin typeface="Arial" panose="020B0604020202020204" pitchFamily="34" charset="0"/>
            <a:cs typeface="Arial" panose="020B0604020202020204" pitchFamily="34" charset="0"/>
          </a:endParaRPr>
        </a:p>
        <a:p>
          <a:pPr marL="0" lvl="0" indent="0" algn="ctr" defTabSz="933450">
            <a:lnSpc>
              <a:spcPct val="90000"/>
            </a:lnSpc>
            <a:spcBef>
              <a:spcPct val="0"/>
            </a:spcBef>
            <a:spcAft>
              <a:spcPct val="35000"/>
            </a:spcAft>
            <a:buNone/>
          </a:pPr>
          <a:r>
            <a:rPr lang="en-GB" sz="2100" kern="1200" dirty="0">
              <a:latin typeface="Arial" panose="020B0604020202020204" pitchFamily="34" charset="0"/>
              <a:cs typeface="Arial" panose="020B0604020202020204" pitchFamily="34" charset="0"/>
            </a:rPr>
            <a:t>Also, a person’s health and wellbeing is affected by their occupational performance and </a:t>
          </a:r>
          <a:r>
            <a:rPr lang="en-GB" sz="2100" b="1" kern="1200" dirty="0">
              <a:latin typeface="Arial" panose="020B0604020202020204" pitchFamily="34" charset="0"/>
              <a:cs typeface="Arial" panose="020B0604020202020204" pitchFamily="34" charset="0"/>
            </a:rPr>
            <a:t>participation</a:t>
          </a:r>
          <a:r>
            <a:rPr lang="en-GB" sz="2100" kern="1200" dirty="0">
              <a:latin typeface="Arial" panose="020B0604020202020204" pitchFamily="34" charset="0"/>
              <a:cs typeface="Arial" panose="020B0604020202020204" pitchFamily="34" charset="0"/>
            </a:rPr>
            <a:t>. </a:t>
          </a:r>
          <a:endParaRPr lang="en-US" sz="2100" kern="1200" dirty="0">
            <a:latin typeface="Arial" panose="020B0604020202020204" pitchFamily="34" charset="0"/>
            <a:cs typeface="Arial" panose="020B0604020202020204" pitchFamily="34" charset="0"/>
          </a:endParaRPr>
        </a:p>
      </dsp:txBody>
      <dsp:txXfrm>
        <a:off x="0" y="2935094"/>
        <a:ext cx="7249724" cy="15952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7A623F-5CB3-44BD-A758-50EDD1B71837}">
      <dsp:nvSpPr>
        <dsp:cNvPr id="0" name=""/>
        <dsp:cNvSpPr/>
      </dsp:nvSpPr>
      <dsp:spPr>
        <a:xfrm>
          <a:off x="0" y="1840"/>
          <a:ext cx="11582400" cy="784168"/>
        </a:xfrm>
        <a:prstGeom prst="roundRect">
          <a:avLst>
            <a:gd name="adj" fmla="val 10000"/>
          </a:avLst>
        </a:prstGeom>
        <a:solidFill>
          <a:schemeClr val="accent4"/>
        </a:solidFill>
        <a:ln>
          <a:noFill/>
        </a:ln>
        <a:effectLst/>
      </dsp:spPr>
      <dsp:style>
        <a:lnRef idx="0">
          <a:scrgbClr r="0" g="0" b="0"/>
        </a:lnRef>
        <a:fillRef idx="1">
          <a:scrgbClr r="0" g="0" b="0"/>
        </a:fillRef>
        <a:effectRef idx="0">
          <a:scrgbClr r="0" g="0" b="0"/>
        </a:effectRef>
        <a:fontRef idx="minor"/>
      </dsp:style>
    </dsp:sp>
    <dsp:sp modelId="{8D37BDA3-8A87-42EB-9FF1-6C4FB3208794}">
      <dsp:nvSpPr>
        <dsp:cNvPr id="0" name=""/>
        <dsp:cNvSpPr/>
      </dsp:nvSpPr>
      <dsp:spPr>
        <a:xfrm>
          <a:off x="237210" y="178278"/>
          <a:ext cx="431292" cy="43129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AC9D779-8066-40E3-8F19-D2F74256B483}">
      <dsp:nvSpPr>
        <dsp:cNvPr id="0" name=""/>
        <dsp:cNvSpPr/>
      </dsp:nvSpPr>
      <dsp:spPr>
        <a:xfrm>
          <a:off x="905714" y="0"/>
          <a:ext cx="10676685" cy="784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991" tIns="82991" rIns="82991" bIns="82991" numCol="1" spcCol="1270" anchor="ctr" anchorCtr="0">
          <a:noAutofit/>
        </a:bodyPr>
        <a:lstStyle/>
        <a:p>
          <a:pPr marL="0" lvl="0" indent="0" algn="l" defTabSz="844550">
            <a:lnSpc>
              <a:spcPct val="90000"/>
            </a:lnSpc>
            <a:spcBef>
              <a:spcPct val="0"/>
            </a:spcBef>
            <a:spcAft>
              <a:spcPct val="35000"/>
            </a:spcAft>
            <a:buNone/>
          </a:pPr>
          <a:r>
            <a:rPr lang="en-GB" sz="1900" kern="1200" dirty="0">
              <a:latin typeface="Arial" panose="020B0604020202020204" pitchFamily="34" charset="0"/>
              <a:cs typeface="Arial" panose="020B0604020202020204" pitchFamily="34" charset="0"/>
            </a:rPr>
            <a:t>PHYSICAL – strength, coordination, grip, gross/fine motor, flexibility, speed</a:t>
          </a:r>
          <a:endParaRPr lang="en-US" sz="1900" kern="1200" dirty="0">
            <a:latin typeface="Arial" panose="020B0604020202020204" pitchFamily="34" charset="0"/>
            <a:cs typeface="Arial" panose="020B0604020202020204" pitchFamily="34" charset="0"/>
          </a:endParaRPr>
        </a:p>
      </dsp:txBody>
      <dsp:txXfrm>
        <a:off x="905714" y="0"/>
        <a:ext cx="10676685" cy="784168"/>
      </dsp:txXfrm>
    </dsp:sp>
    <dsp:sp modelId="{60BDA3ED-79F8-4995-8397-85A47BA9E65D}">
      <dsp:nvSpPr>
        <dsp:cNvPr id="0" name=""/>
        <dsp:cNvSpPr/>
      </dsp:nvSpPr>
      <dsp:spPr>
        <a:xfrm>
          <a:off x="0" y="1065148"/>
          <a:ext cx="11582400" cy="784168"/>
        </a:xfrm>
        <a:prstGeom prst="roundRect">
          <a:avLst>
            <a:gd name="adj" fmla="val 10000"/>
          </a:avLst>
        </a:prstGeom>
        <a:solidFill>
          <a:schemeClr val="accent4"/>
        </a:solidFill>
        <a:ln>
          <a:noFill/>
        </a:ln>
        <a:effectLst/>
      </dsp:spPr>
      <dsp:style>
        <a:lnRef idx="0">
          <a:scrgbClr r="0" g="0" b="0"/>
        </a:lnRef>
        <a:fillRef idx="1">
          <a:scrgbClr r="0" g="0" b="0"/>
        </a:fillRef>
        <a:effectRef idx="0">
          <a:scrgbClr r="0" g="0" b="0"/>
        </a:effectRef>
        <a:fontRef idx="minor"/>
      </dsp:style>
    </dsp:sp>
    <dsp:sp modelId="{646AFE55-99F0-4732-82E0-3787986C7F29}">
      <dsp:nvSpPr>
        <dsp:cNvPr id="0" name=""/>
        <dsp:cNvSpPr/>
      </dsp:nvSpPr>
      <dsp:spPr>
        <a:xfrm>
          <a:off x="237210" y="1158488"/>
          <a:ext cx="431292" cy="43129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6AEE4DC-8ABE-497E-AE48-1A6A3E9F65F4}">
      <dsp:nvSpPr>
        <dsp:cNvPr id="0" name=""/>
        <dsp:cNvSpPr/>
      </dsp:nvSpPr>
      <dsp:spPr>
        <a:xfrm>
          <a:off x="905714" y="982050"/>
          <a:ext cx="10676685" cy="784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991" tIns="82991" rIns="82991" bIns="82991" numCol="1" spcCol="1270" anchor="ctr" anchorCtr="0">
          <a:noAutofit/>
        </a:bodyPr>
        <a:lstStyle/>
        <a:p>
          <a:pPr marL="0" lvl="0" indent="0" algn="l" defTabSz="844550">
            <a:lnSpc>
              <a:spcPct val="90000"/>
            </a:lnSpc>
            <a:spcBef>
              <a:spcPct val="0"/>
            </a:spcBef>
            <a:spcAft>
              <a:spcPct val="35000"/>
            </a:spcAft>
            <a:buNone/>
          </a:pPr>
          <a:r>
            <a:rPr lang="en-GB" sz="1900" kern="1200" dirty="0">
              <a:latin typeface="Arial" panose="020B0604020202020204" pitchFamily="34" charset="0"/>
              <a:cs typeface="Arial" panose="020B0604020202020204" pitchFamily="34" charset="0"/>
            </a:rPr>
            <a:t>SENSORY - smell, taste, vision, hearing, touch</a:t>
          </a:r>
          <a:endParaRPr lang="en-US" sz="1900" kern="1200" dirty="0">
            <a:latin typeface="Arial" panose="020B0604020202020204" pitchFamily="34" charset="0"/>
            <a:cs typeface="Arial" panose="020B0604020202020204" pitchFamily="34" charset="0"/>
          </a:endParaRPr>
        </a:p>
      </dsp:txBody>
      <dsp:txXfrm>
        <a:off x="905714" y="982050"/>
        <a:ext cx="10676685" cy="784168"/>
      </dsp:txXfrm>
    </dsp:sp>
    <dsp:sp modelId="{4648B8FC-ED9C-4A18-A163-9FE1156E68BC}">
      <dsp:nvSpPr>
        <dsp:cNvPr id="0" name=""/>
        <dsp:cNvSpPr/>
      </dsp:nvSpPr>
      <dsp:spPr>
        <a:xfrm>
          <a:off x="0" y="1962260"/>
          <a:ext cx="11582400" cy="784168"/>
        </a:xfrm>
        <a:prstGeom prst="roundRect">
          <a:avLst>
            <a:gd name="adj" fmla="val 10000"/>
          </a:avLst>
        </a:prstGeom>
        <a:solidFill>
          <a:schemeClr val="accent4"/>
        </a:solidFill>
        <a:ln>
          <a:noFill/>
        </a:ln>
        <a:effectLst/>
      </dsp:spPr>
      <dsp:style>
        <a:lnRef idx="0">
          <a:scrgbClr r="0" g="0" b="0"/>
        </a:lnRef>
        <a:fillRef idx="1">
          <a:scrgbClr r="0" g="0" b="0"/>
        </a:fillRef>
        <a:effectRef idx="0">
          <a:scrgbClr r="0" g="0" b="0"/>
        </a:effectRef>
        <a:fontRef idx="minor"/>
      </dsp:style>
    </dsp:sp>
    <dsp:sp modelId="{6A193C30-090A-4649-9503-2431E099D27A}">
      <dsp:nvSpPr>
        <dsp:cNvPr id="0" name=""/>
        <dsp:cNvSpPr/>
      </dsp:nvSpPr>
      <dsp:spPr>
        <a:xfrm>
          <a:off x="237210" y="2138698"/>
          <a:ext cx="431292" cy="43129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7D7F5A4-318C-4F24-A58B-303506B313D4}">
      <dsp:nvSpPr>
        <dsp:cNvPr id="0" name=""/>
        <dsp:cNvSpPr/>
      </dsp:nvSpPr>
      <dsp:spPr>
        <a:xfrm>
          <a:off x="905714" y="1962260"/>
          <a:ext cx="10676685" cy="784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991" tIns="82991" rIns="82991" bIns="82991" numCol="1" spcCol="1270" anchor="ctr" anchorCtr="0">
          <a:noAutofit/>
        </a:bodyPr>
        <a:lstStyle/>
        <a:p>
          <a:pPr marL="0" lvl="0" indent="0" algn="l" defTabSz="844550">
            <a:lnSpc>
              <a:spcPct val="90000"/>
            </a:lnSpc>
            <a:spcBef>
              <a:spcPct val="0"/>
            </a:spcBef>
            <a:spcAft>
              <a:spcPct val="35000"/>
            </a:spcAft>
            <a:buNone/>
          </a:pPr>
          <a:r>
            <a:rPr lang="en-GB" sz="1900" kern="1200" dirty="0">
              <a:latin typeface="Arial" panose="020B0604020202020204" pitchFamily="34" charset="0"/>
              <a:cs typeface="Arial" panose="020B0604020202020204" pitchFamily="34" charset="0"/>
            </a:rPr>
            <a:t>COGNITIVE (thinking) – memory (long and short term), problem solving, sequencing, reading, writing, concentration, follow instructions, learning</a:t>
          </a:r>
          <a:endParaRPr lang="en-US" sz="1900" kern="1200" dirty="0">
            <a:latin typeface="Arial" panose="020B0604020202020204" pitchFamily="34" charset="0"/>
            <a:cs typeface="Arial" panose="020B0604020202020204" pitchFamily="34" charset="0"/>
          </a:endParaRPr>
        </a:p>
      </dsp:txBody>
      <dsp:txXfrm>
        <a:off x="905714" y="1962260"/>
        <a:ext cx="10676685" cy="784168"/>
      </dsp:txXfrm>
    </dsp:sp>
    <dsp:sp modelId="{8738ADDE-ACF2-4395-9376-2F7533C0532B}">
      <dsp:nvSpPr>
        <dsp:cNvPr id="0" name=""/>
        <dsp:cNvSpPr/>
      </dsp:nvSpPr>
      <dsp:spPr>
        <a:xfrm>
          <a:off x="0" y="2942471"/>
          <a:ext cx="11582400" cy="784168"/>
        </a:xfrm>
        <a:prstGeom prst="roundRect">
          <a:avLst>
            <a:gd name="adj" fmla="val 10000"/>
          </a:avLst>
        </a:prstGeom>
        <a:solidFill>
          <a:schemeClr val="accent4"/>
        </a:solidFill>
        <a:ln>
          <a:noFill/>
        </a:ln>
        <a:effectLst/>
      </dsp:spPr>
      <dsp:style>
        <a:lnRef idx="0">
          <a:scrgbClr r="0" g="0" b="0"/>
        </a:lnRef>
        <a:fillRef idx="1">
          <a:scrgbClr r="0" g="0" b="0"/>
        </a:fillRef>
        <a:effectRef idx="0">
          <a:scrgbClr r="0" g="0" b="0"/>
        </a:effectRef>
        <a:fontRef idx="minor"/>
      </dsp:style>
    </dsp:sp>
    <dsp:sp modelId="{1E86B19F-2A64-4CFF-AD55-E2B24703E0CF}">
      <dsp:nvSpPr>
        <dsp:cNvPr id="0" name=""/>
        <dsp:cNvSpPr/>
      </dsp:nvSpPr>
      <dsp:spPr>
        <a:xfrm>
          <a:off x="237210" y="3118908"/>
          <a:ext cx="431292" cy="43129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429CC76-551C-4459-B00E-3011F6C47127}">
      <dsp:nvSpPr>
        <dsp:cNvPr id="0" name=""/>
        <dsp:cNvSpPr/>
      </dsp:nvSpPr>
      <dsp:spPr>
        <a:xfrm>
          <a:off x="905714" y="2942471"/>
          <a:ext cx="10676685" cy="784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991" tIns="82991" rIns="82991" bIns="82991" numCol="1" spcCol="1270" anchor="ctr" anchorCtr="0">
          <a:noAutofit/>
        </a:bodyPr>
        <a:lstStyle/>
        <a:p>
          <a:pPr marL="0" lvl="0" indent="0" algn="l" defTabSz="844550">
            <a:lnSpc>
              <a:spcPct val="90000"/>
            </a:lnSpc>
            <a:spcBef>
              <a:spcPct val="0"/>
            </a:spcBef>
            <a:spcAft>
              <a:spcPct val="35000"/>
            </a:spcAft>
            <a:buNone/>
          </a:pPr>
          <a:r>
            <a:rPr lang="en-GB" sz="1900" kern="1200" dirty="0">
              <a:latin typeface="Arial" panose="020B0604020202020204" pitchFamily="34" charset="0"/>
              <a:cs typeface="Arial" panose="020B0604020202020204" pitchFamily="34" charset="0"/>
            </a:rPr>
            <a:t>EMOTIONS (affective) – expression or control of feelings</a:t>
          </a:r>
          <a:endParaRPr lang="en-US" sz="1900" kern="1200" dirty="0">
            <a:latin typeface="Arial" panose="020B0604020202020204" pitchFamily="34" charset="0"/>
            <a:cs typeface="Arial" panose="020B0604020202020204" pitchFamily="34" charset="0"/>
          </a:endParaRPr>
        </a:p>
      </dsp:txBody>
      <dsp:txXfrm>
        <a:off x="905714" y="2942471"/>
        <a:ext cx="10676685" cy="784168"/>
      </dsp:txXfrm>
    </dsp:sp>
    <dsp:sp modelId="{9C97AD14-8840-4732-BE63-3DFE3017F9C2}">
      <dsp:nvSpPr>
        <dsp:cNvPr id="0" name=""/>
        <dsp:cNvSpPr/>
      </dsp:nvSpPr>
      <dsp:spPr>
        <a:xfrm>
          <a:off x="0" y="3950385"/>
          <a:ext cx="11582400" cy="784168"/>
        </a:xfrm>
        <a:prstGeom prst="roundRect">
          <a:avLst>
            <a:gd name="adj" fmla="val 10000"/>
          </a:avLst>
        </a:prstGeom>
        <a:solidFill>
          <a:schemeClr val="accent4"/>
        </a:solidFill>
        <a:ln>
          <a:noFill/>
        </a:ln>
        <a:effectLst/>
      </dsp:spPr>
      <dsp:style>
        <a:lnRef idx="0">
          <a:scrgbClr r="0" g="0" b="0"/>
        </a:lnRef>
        <a:fillRef idx="1">
          <a:scrgbClr r="0" g="0" b="0"/>
        </a:fillRef>
        <a:effectRef idx="0">
          <a:scrgbClr r="0" g="0" b="0"/>
        </a:effectRef>
        <a:fontRef idx="minor"/>
      </dsp:style>
    </dsp:sp>
    <dsp:sp modelId="{A894DDAF-E1CA-46C5-A813-A8BA2AC68C7D}">
      <dsp:nvSpPr>
        <dsp:cNvPr id="0" name=""/>
        <dsp:cNvSpPr/>
      </dsp:nvSpPr>
      <dsp:spPr>
        <a:xfrm>
          <a:off x="237210" y="4099119"/>
          <a:ext cx="431292" cy="43129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3418930-D0E7-42AE-AB41-DA756E3DF25F}">
      <dsp:nvSpPr>
        <dsp:cNvPr id="0" name=""/>
        <dsp:cNvSpPr/>
      </dsp:nvSpPr>
      <dsp:spPr>
        <a:xfrm>
          <a:off x="905714" y="3922681"/>
          <a:ext cx="10676685" cy="784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991" tIns="82991" rIns="82991" bIns="82991" numCol="1" spcCol="1270" anchor="ctr" anchorCtr="0">
          <a:noAutofit/>
        </a:bodyPr>
        <a:lstStyle/>
        <a:p>
          <a:pPr marL="0" lvl="0" indent="0" algn="l" defTabSz="844550">
            <a:lnSpc>
              <a:spcPct val="90000"/>
            </a:lnSpc>
            <a:spcBef>
              <a:spcPct val="0"/>
            </a:spcBef>
            <a:spcAft>
              <a:spcPct val="35000"/>
            </a:spcAft>
            <a:buNone/>
          </a:pPr>
          <a:r>
            <a:rPr lang="en-GB" sz="1900" kern="1200" dirty="0">
              <a:latin typeface="Arial" panose="020B0604020202020204" pitchFamily="34" charset="0"/>
              <a:cs typeface="Arial" panose="020B0604020202020204" pitchFamily="34" charset="0"/>
            </a:rPr>
            <a:t>SOCIAL – group or individual task, social norms and routines, expectations, communication</a:t>
          </a:r>
          <a:endParaRPr lang="en-US" sz="1900" kern="1200" dirty="0">
            <a:latin typeface="Arial" panose="020B0604020202020204" pitchFamily="34" charset="0"/>
            <a:cs typeface="Arial" panose="020B0604020202020204" pitchFamily="34" charset="0"/>
          </a:endParaRPr>
        </a:p>
      </dsp:txBody>
      <dsp:txXfrm>
        <a:off x="905714" y="3922681"/>
        <a:ext cx="10676685" cy="784168"/>
      </dsp:txXfrm>
    </dsp:sp>
    <dsp:sp modelId="{C87F328E-829C-4B7B-B520-D85714A99396}">
      <dsp:nvSpPr>
        <dsp:cNvPr id="0" name=""/>
        <dsp:cNvSpPr/>
      </dsp:nvSpPr>
      <dsp:spPr>
        <a:xfrm>
          <a:off x="0" y="4902891"/>
          <a:ext cx="11582400" cy="784168"/>
        </a:xfrm>
        <a:prstGeom prst="roundRect">
          <a:avLst>
            <a:gd name="adj" fmla="val 10000"/>
          </a:avLst>
        </a:prstGeom>
        <a:solidFill>
          <a:schemeClr val="accent4"/>
        </a:solidFill>
        <a:ln>
          <a:noFill/>
        </a:ln>
        <a:effectLst/>
      </dsp:spPr>
      <dsp:style>
        <a:lnRef idx="0">
          <a:scrgbClr r="0" g="0" b="0"/>
        </a:lnRef>
        <a:fillRef idx="1">
          <a:scrgbClr r="0" g="0" b="0"/>
        </a:fillRef>
        <a:effectRef idx="0">
          <a:scrgbClr r="0" g="0" b="0"/>
        </a:effectRef>
        <a:fontRef idx="minor"/>
      </dsp:style>
    </dsp:sp>
    <dsp:sp modelId="{5E117627-85B5-4AF1-BD6A-26BC51C61445}">
      <dsp:nvSpPr>
        <dsp:cNvPr id="0" name=""/>
        <dsp:cNvSpPr/>
      </dsp:nvSpPr>
      <dsp:spPr>
        <a:xfrm>
          <a:off x="237210" y="5079329"/>
          <a:ext cx="431292" cy="431292"/>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34B3752-E12A-48CE-867A-7424281AD420}">
      <dsp:nvSpPr>
        <dsp:cNvPr id="0" name=""/>
        <dsp:cNvSpPr/>
      </dsp:nvSpPr>
      <dsp:spPr>
        <a:xfrm>
          <a:off x="905714" y="4902891"/>
          <a:ext cx="10676685" cy="784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991" tIns="82991" rIns="82991" bIns="82991" numCol="1" spcCol="1270" anchor="ctr" anchorCtr="0">
          <a:noAutofit/>
        </a:bodyPr>
        <a:lstStyle/>
        <a:p>
          <a:pPr marL="0" lvl="0" indent="0" algn="l" defTabSz="844550">
            <a:lnSpc>
              <a:spcPct val="90000"/>
            </a:lnSpc>
            <a:spcBef>
              <a:spcPct val="0"/>
            </a:spcBef>
            <a:spcAft>
              <a:spcPct val="35000"/>
            </a:spcAft>
            <a:buNone/>
          </a:pPr>
          <a:r>
            <a:rPr lang="en-GB" sz="1900" kern="1200" dirty="0">
              <a:latin typeface="Arial" panose="020B0604020202020204" pitchFamily="34" charset="0"/>
              <a:cs typeface="Arial" panose="020B0604020202020204" pitchFamily="34" charset="0"/>
            </a:rPr>
            <a:t>ENVIRONMENT – Space, tools/equipment needed, lighting, sound, time of day</a:t>
          </a:r>
          <a:endParaRPr lang="en-US" sz="1900" kern="1200" dirty="0">
            <a:latin typeface="Arial" panose="020B0604020202020204" pitchFamily="34" charset="0"/>
            <a:cs typeface="Arial" panose="020B0604020202020204" pitchFamily="34" charset="0"/>
          </a:endParaRPr>
        </a:p>
      </dsp:txBody>
      <dsp:txXfrm>
        <a:off x="905714" y="4902891"/>
        <a:ext cx="10676685" cy="784168"/>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40CC67-AFB8-4F4C-916E-9FCF4FAAC373}" type="datetimeFigureOut">
              <a:rPr lang="en-GB" smtClean="0"/>
              <a:t>07/10/2025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F240CB-BF68-450E-B59A-45F97CA761E2}" type="slidenum">
              <a:rPr lang="en-GB" smtClean="0"/>
              <a:t>‹#›</a:t>
            </a:fld>
            <a:endParaRPr lang="en-GB"/>
          </a:p>
        </p:txBody>
      </p:sp>
    </p:spTree>
    <p:extLst>
      <p:ext uri="{BB962C8B-B14F-4D97-AF65-F5344CB8AC3E}">
        <p14:creationId xmlns:p14="http://schemas.microsoft.com/office/powerpoint/2010/main" val="3248201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Response examples:  running, cycling, swimming, skating, playing football, dancing, because I get to be with my friends/compete/socialise/achieve/have identity</a:t>
            </a:r>
          </a:p>
        </p:txBody>
      </p:sp>
      <p:sp>
        <p:nvSpPr>
          <p:cNvPr id="4" name="Slide Number Placeholder 3"/>
          <p:cNvSpPr>
            <a:spLocks noGrp="1"/>
          </p:cNvSpPr>
          <p:nvPr>
            <p:ph type="sldNum" sz="quarter" idx="5"/>
          </p:nvPr>
        </p:nvSpPr>
        <p:spPr/>
        <p:txBody>
          <a:bodyPr/>
          <a:lstStyle/>
          <a:p>
            <a:fld id="{BEF240CB-BF68-450E-B59A-45F97CA761E2}" type="slidenum">
              <a:rPr lang="en-GB" smtClean="0"/>
              <a:t>6</a:t>
            </a:fld>
            <a:endParaRPr lang="en-GB"/>
          </a:p>
        </p:txBody>
      </p:sp>
    </p:spTree>
    <p:extLst>
      <p:ext uri="{BB962C8B-B14F-4D97-AF65-F5344CB8AC3E}">
        <p14:creationId xmlns:p14="http://schemas.microsoft.com/office/powerpoint/2010/main" val="1309777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1. Tell students that almost none of their people could perform their Activities of Daily Living without item modifications. </a:t>
            </a:r>
          </a:p>
          <a:p>
            <a:r>
              <a:rPr lang="en-GB" sz="1200" kern="1200" dirty="0">
                <a:solidFill>
                  <a:schemeClr val="tx1"/>
                </a:solidFill>
                <a:effectLst/>
                <a:latin typeface="+mn-lt"/>
                <a:ea typeface="+mn-ea"/>
                <a:cs typeface="+mn-cs"/>
              </a:rPr>
              <a:t>2. Remind students that not all disabilities occur as a result of injuries and that some people are born with disabilities. </a:t>
            </a:r>
          </a:p>
          <a:p>
            <a:r>
              <a:rPr lang="en-GB" sz="1200" kern="1200" dirty="0">
                <a:solidFill>
                  <a:schemeClr val="tx1"/>
                </a:solidFill>
                <a:effectLst/>
                <a:latin typeface="+mn-lt"/>
                <a:ea typeface="+mn-ea"/>
                <a:cs typeface="+mn-cs"/>
              </a:rPr>
              <a:t>3. Explain that by helping the person try to do all the activities they did before their injury, they were simulating the work of an occupational therapist. Explain that an occupational therapist helps people overcome or prevent the challenges caused by illness or injury. </a:t>
            </a:r>
          </a:p>
          <a:p>
            <a:r>
              <a:rPr lang="en-GB" sz="1200" kern="1200" dirty="0">
                <a:solidFill>
                  <a:schemeClr val="tx1"/>
                </a:solidFill>
                <a:effectLst/>
                <a:latin typeface="+mn-lt"/>
                <a:ea typeface="+mn-ea"/>
                <a:cs typeface="+mn-cs"/>
              </a:rPr>
              <a:t>4. Explain that a person may be born with a disability, or they might attain a disability through an injury. The person will need help through the modification of items or by practicing new ways of doing things.</a:t>
            </a:r>
          </a:p>
          <a:p>
            <a:endParaRPr lang="en-GB" dirty="0"/>
          </a:p>
        </p:txBody>
      </p:sp>
      <p:sp>
        <p:nvSpPr>
          <p:cNvPr id="4" name="Slide Number Placeholder 3"/>
          <p:cNvSpPr>
            <a:spLocks noGrp="1"/>
          </p:cNvSpPr>
          <p:nvPr>
            <p:ph type="sldNum" sz="quarter" idx="5"/>
          </p:nvPr>
        </p:nvSpPr>
        <p:spPr/>
        <p:txBody>
          <a:bodyPr/>
          <a:lstStyle/>
          <a:p>
            <a:fld id="{BEF240CB-BF68-450E-B59A-45F97CA761E2}" type="slidenum">
              <a:rPr lang="en-GB" smtClean="0"/>
              <a:t>8</a:t>
            </a:fld>
            <a:endParaRPr lang="en-GB"/>
          </a:p>
        </p:txBody>
      </p:sp>
    </p:spTree>
    <p:extLst>
      <p:ext uri="{BB962C8B-B14F-4D97-AF65-F5344CB8AC3E}">
        <p14:creationId xmlns:p14="http://schemas.microsoft.com/office/powerpoint/2010/main" val="41021918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Accidents, illness, disability, mental health issues and ageing affect millions of people, making it harder for them to do everyday things, along with activities they enjoy. As an occupational therapist, you’ll help all kinds of people overcome all kinds of challenges, so they can live as fully and independently as possible. This might involve learning new ways to do things, or making changes to their environment to make things easier.</a:t>
            </a:r>
          </a:p>
          <a:p>
            <a:endParaRPr lang="en-GB" dirty="0"/>
          </a:p>
        </p:txBody>
      </p:sp>
      <p:sp>
        <p:nvSpPr>
          <p:cNvPr id="4" name="Slide Number Placeholder 3"/>
          <p:cNvSpPr>
            <a:spLocks noGrp="1"/>
          </p:cNvSpPr>
          <p:nvPr>
            <p:ph type="sldNum" sz="quarter" idx="5"/>
          </p:nvPr>
        </p:nvSpPr>
        <p:spPr/>
        <p:txBody>
          <a:bodyPr/>
          <a:lstStyle/>
          <a:p>
            <a:fld id="{BEF240CB-BF68-450E-B59A-45F97CA761E2}" type="slidenum">
              <a:rPr lang="en-GB" smtClean="0"/>
              <a:t>12</a:t>
            </a:fld>
            <a:endParaRPr lang="en-GB"/>
          </a:p>
        </p:txBody>
      </p:sp>
    </p:spTree>
    <p:extLst>
      <p:ext uri="{BB962C8B-B14F-4D97-AF65-F5344CB8AC3E}">
        <p14:creationId xmlns:p14="http://schemas.microsoft.com/office/powerpoint/2010/main" val="33253230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4" descr="A purple and green logo&#10;&#10;Description automatically generated">
            <a:extLst>
              <a:ext uri="{FF2B5EF4-FFF2-40B4-BE49-F238E27FC236}">
                <a16:creationId xmlns:a16="http://schemas.microsoft.com/office/drawing/2014/main" id="{0CD3A093-D409-DC6A-7DD7-09BB411E5E99}"/>
              </a:ext>
            </a:extLst>
          </p:cNvPr>
          <p:cNvPicPr>
            <a:picLocks noChangeAspect="1"/>
          </p:cNvPicPr>
          <p:nvPr userDrawn="1"/>
        </p:nvPicPr>
        <p:blipFill>
          <a:blip r:embed="rId2"/>
          <a:stretch>
            <a:fillRect/>
          </a:stretch>
        </p:blipFill>
        <p:spPr>
          <a:xfrm>
            <a:off x="0" y="0"/>
            <a:ext cx="12192000" cy="6889899"/>
          </a:xfrm>
          <a:prstGeom prst="rect">
            <a:avLst/>
          </a:prstGeom>
        </p:spPr>
      </p:pic>
      <p:sp>
        <p:nvSpPr>
          <p:cNvPr id="2" name="Title 1">
            <a:extLst>
              <a:ext uri="{FF2B5EF4-FFF2-40B4-BE49-F238E27FC236}">
                <a16:creationId xmlns:a16="http://schemas.microsoft.com/office/drawing/2014/main" id="{99AB42A4-43CF-F933-82D2-807F95D1903A}"/>
              </a:ext>
            </a:extLst>
          </p:cNvPr>
          <p:cNvSpPr>
            <a:spLocks noGrp="1"/>
          </p:cNvSpPr>
          <p:nvPr>
            <p:ph type="ctrTitle"/>
          </p:nvPr>
        </p:nvSpPr>
        <p:spPr>
          <a:xfrm>
            <a:off x="599440" y="2875757"/>
            <a:ext cx="4937760" cy="2011362"/>
          </a:xfrm>
        </p:spPr>
        <p:txBody>
          <a:bodyPr anchor="t">
            <a:normAutofit/>
          </a:bodyPr>
          <a:lstStyle>
            <a:lvl1pPr algn="l">
              <a:defRPr sz="4000">
                <a:solidFill>
                  <a:schemeClr val="bg1"/>
                </a:solidFill>
                <a:latin typeface="Calibri" panose="020F0502020204030204" pitchFamily="34" charset="0"/>
                <a:cs typeface="Calibri" panose="020F050202020403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C00E63FE-B202-3DAF-84CE-ABF22DC478C2}"/>
              </a:ext>
            </a:extLst>
          </p:cNvPr>
          <p:cNvSpPr>
            <a:spLocks noGrp="1"/>
          </p:cNvSpPr>
          <p:nvPr>
            <p:ph type="subTitle" idx="1"/>
          </p:nvPr>
        </p:nvSpPr>
        <p:spPr>
          <a:xfrm>
            <a:off x="599440" y="4719638"/>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Tree>
    <p:extLst>
      <p:ext uri="{BB962C8B-B14F-4D97-AF65-F5344CB8AC3E}">
        <p14:creationId xmlns:p14="http://schemas.microsoft.com/office/powerpoint/2010/main" val="2061179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A16EA-80C7-242D-7651-EAC5A2D520F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5A5E95C-5346-129D-A492-289EAA502FA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1555566-7653-17FD-19FC-BB25783618FA}"/>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10/7/2025</a:t>
            </a:fld>
            <a:endParaRPr lang="en-US"/>
          </a:p>
        </p:txBody>
      </p:sp>
      <p:sp>
        <p:nvSpPr>
          <p:cNvPr id="5" name="Footer Placeholder 4">
            <a:extLst>
              <a:ext uri="{FF2B5EF4-FFF2-40B4-BE49-F238E27FC236}">
                <a16:creationId xmlns:a16="http://schemas.microsoft.com/office/drawing/2014/main" id="{07DBE95E-F094-E15E-745F-349F36CBE4E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66C3773-5F60-0B09-FEE0-73F910206EB5}"/>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1624916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3A049F-D033-4C74-8D06-0732DA2804D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6E07D6E-DA08-9B26-3E83-C027468C0FC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05D06CA-3532-84E3-B766-7593844982FA}"/>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10/7/2025</a:t>
            </a:fld>
            <a:endParaRPr lang="en-US"/>
          </a:p>
        </p:txBody>
      </p:sp>
      <p:sp>
        <p:nvSpPr>
          <p:cNvPr id="5" name="Footer Placeholder 4">
            <a:extLst>
              <a:ext uri="{FF2B5EF4-FFF2-40B4-BE49-F238E27FC236}">
                <a16:creationId xmlns:a16="http://schemas.microsoft.com/office/drawing/2014/main" id="{345AC410-88D3-CC73-0DAB-7BAE9D7CBB1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FAC773C7-E8BF-771D-042A-CED2E3C7D4F1}"/>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2582530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06C31-5FE4-0DEE-31E3-C84DC8C27DF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4EFA2DC-689A-B81C-8FED-20799EC32AD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C0770A9-3849-D228-F1DE-8F71C8730BD3}"/>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10/7/2025</a:t>
            </a:fld>
            <a:endParaRPr lang="en-US"/>
          </a:p>
        </p:txBody>
      </p:sp>
      <p:sp>
        <p:nvSpPr>
          <p:cNvPr id="5" name="Footer Placeholder 4">
            <a:extLst>
              <a:ext uri="{FF2B5EF4-FFF2-40B4-BE49-F238E27FC236}">
                <a16:creationId xmlns:a16="http://schemas.microsoft.com/office/drawing/2014/main" id="{00DE1878-81EF-5288-7D4B-0245E1FDB39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DC71883E-207D-C3D6-30C0-8589199E3668}"/>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440917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4" descr="A blue and green background with a white circle&#10;&#10;Description automatically generated">
            <a:extLst>
              <a:ext uri="{FF2B5EF4-FFF2-40B4-BE49-F238E27FC236}">
                <a16:creationId xmlns:a16="http://schemas.microsoft.com/office/drawing/2014/main" id="{CF9C4C18-EFD1-7C21-2AB2-D7B997214780}"/>
              </a:ext>
            </a:extLst>
          </p:cNvPr>
          <p:cNvPicPr>
            <a:picLocks noChangeAspect="1"/>
          </p:cNvPicPr>
          <p:nvPr userDrawn="1"/>
        </p:nvPicPr>
        <p:blipFill>
          <a:blip r:embed="rId2"/>
          <a:stretch>
            <a:fillRect/>
          </a:stretch>
        </p:blipFill>
        <p:spPr>
          <a:xfrm>
            <a:off x="0" y="0"/>
            <a:ext cx="12192000" cy="6868633"/>
          </a:xfrm>
          <a:prstGeom prst="rect">
            <a:avLst/>
          </a:prstGeom>
        </p:spPr>
      </p:pic>
      <p:sp>
        <p:nvSpPr>
          <p:cNvPr id="2" name="Title 1">
            <a:extLst>
              <a:ext uri="{FF2B5EF4-FFF2-40B4-BE49-F238E27FC236}">
                <a16:creationId xmlns:a16="http://schemas.microsoft.com/office/drawing/2014/main" id="{75BF2CA2-6071-2143-9F5E-39170220BAB0}"/>
              </a:ext>
            </a:extLst>
          </p:cNvPr>
          <p:cNvSpPr>
            <a:spLocks noGrp="1"/>
          </p:cNvSpPr>
          <p:nvPr>
            <p:ph type="title"/>
          </p:nvPr>
        </p:nvSpPr>
        <p:spPr>
          <a:xfrm>
            <a:off x="831850" y="2913770"/>
            <a:ext cx="6150841" cy="2852737"/>
          </a:xfrm>
        </p:spPr>
        <p:txBody>
          <a:bodyPr anchor="t">
            <a:normAutofit/>
          </a:bodyPr>
          <a:lstStyle>
            <a:lvl1pPr>
              <a:defRPr sz="3600">
                <a:solidFill>
                  <a:schemeClr val="bg1"/>
                </a:solidFill>
              </a:defRPr>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81119387-D972-CBDB-19A2-7504781AC1A9}"/>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dirty="0"/>
              <a:t>Click to edit Master text styles</a:t>
            </a:r>
          </a:p>
        </p:txBody>
      </p:sp>
    </p:spTree>
    <p:extLst>
      <p:ext uri="{BB962C8B-B14F-4D97-AF65-F5344CB8AC3E}">
        <p14:creationId xmlns:p14="http://schemas.microsoft.com/office/powerpoint/2010/main" val="3198326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CA184-CD2E-923B-525C-4530872DAD9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43B7271-8115-FB23-6325-DC8B6FE3B79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A6C49C4-2F19-6F7D-ADF9-05F3D9BA890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966AFE8-22D0-510D-E8F6-32A0F607CB40}"/>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10/7/2025</a:t>
            </a:fld>
            <a:endParaRPr lang="en-US"/>
          </a:p>
        </p:txBody>
      </p:sp>
      <p:sp>
        <p:nvSpPr>
          <p:cNvPr id="6" name="Footer Placeholder 5">
            <a:extLst>
              <a:ext uri="{FF2B5EF4-FFF2-40B4-BE49-F238E27FC236}">
                <a16:creationId xmlns:a16="http://schemas.microsoft.com/office/drawing/2014/main" id="{769B41FE-2027-6B44-89D1-BE5E43646DA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AF84488B-9105-FF11-ABC5-E2B80BC68DB4}"/>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2390177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BABE-E7F3-FF0F-140E-128D85A1BD8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13DD8E2-DCD7-F44F-D6F3-76DF5455B8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513C01F-BC4D-DF76-CA24-320130015EC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68F4FB78-6687-0931-C1C1-2E597C1BE3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AE5D485-B915-CF14-CF2A-4642243105F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8D2A6C0-28AB-D097-CDF3-DBD3EFF1611D}"/>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10/7/2025</a:t>
            </a:fld>
            <a:endParaRPr lang="en-US"/>
          </a:p>
        </p:txBody>
      </p:sp>
      <p:sp>
        <p:nvSpPr>
          <p:cNvPr id="8" name="Footer Placeholder 7">
            <a:extLst>
              <a:ext uri="{FF2B5EF4-FFF2-40B4-BE49-F238E27FC236}">
                <a16:creationId xmlns:a16="http://schemas.microsoft.com/office/drawing/2014/main" id="{1E28DC93-895F-0768-95BB-85999345AEF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2C06E24E-119F-3B1B-272D-C18D103A78B1}"/>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105694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E654C-F53D-810C-8765-4212D537D9DA}"/>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0E974DB-25AE-32E0-4C78-FE2E10266B6B}"/>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10/7/2025</a:t>
            </a:fld>
            <a:endParaRPr lang="en-US"/>
          </a:p>
        </p:txBody>
      </p:sp>
      <p:sp>
        <p:nvSpPr>
          <p:cNvPr id="4" name="Footer Placeholder 3">
            <a:extLst>
              <a:ext uri="{FF2B5EF4-FFF2-40B4-BE49-F238E27FC236}">
                <a16:creationId xmlns:a16="http://schemas.microsoft.com/office/drawing/2014/main" id="{FA279781-5B97-1646-D450-95B2FF9CBE2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A9FC6E6C-FD5B-1D28-1D68-82876A9B9E10}"/>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3336462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7B07C0-8310-5A63-7338-C4284674E8C7}"/>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10/7/2025</a:t>
            </a:fld>
            <a:endParaRPr lang="en-US"/>
          </a:p>
        </p:txBody>
      </p:sp>
      <p:sp>
        <p:nvSpPr>
          <p:cNvPr id="3" name="Footer Placeholder 2">
            <a:extLst>
              <a:ext uri="{FF2B5EF4-FFF2-40B4-BE49-F238E27FC236}">
                <a16:creationId xmlns:a16="http://schemas.microsoft.com/office/drawing/2014/main" id="{FA86F8B7-7305-8A39-A657-D8443A4B8FC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B2AB1DC9-0B1C-0C7F-E636-C9DD3AD3EBDC}"/>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388181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87A3A-63A7-1120-30A7-455D45620A0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EC0ABB7-54CF-A59D-19E6-BAEB45A65D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B492CB5-08F3-5451-3AB1-98390A19C7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D7D95FF-A4BC-6ECA-78BF-F3685D0BDC15}"/>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10/7/2025</a:t>
            </a:fld>
            <a:endParaRPr lang="en-US"/>
          </a:p>
        </p:txBody>
      </p:sp>
      <p:sp>
        <p:nvSpPr>
          <p:cNvPr id="6" name="Footer Placeholder 5">
            <a:extLst>
              <a:ext uri="{FF2B5EF4-FFF2-40B4-BE49-F238E27FC236}">
                <a16:creationId xmlns:a16="http://schemas.microsoft.com/office/drawing/2014/main" id="{6B0F1DD3-63FA-FDA1-C0A7-29D82D3A8F7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C7DAA15F-E9B0-A74E-5F49-8C57E75AF977}"/>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963940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68ECF-11F2-8EF3-7109-6E7F014FCEE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640D1BD-7582-8D83-8541-12E457A4D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23FA8C9-2FB7-BCBC-63E9-7A1143E653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BFF92B6-2F94-8E28-6E05-676EF402632B}"/>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10/7/2025</a:t>
            </a:fld>
            <a:endParaRPr lang="en-US"/>
          </a:p>
        </p:txBody>
      </p:sp>
      <p:sp>
        <p:nvSpPr>
          <p:cNvPr id="6" name="Footer Placeholder 5">
            <a:extLst>
              <a:ext uri="{FF2B5EF4-FFF2-40B4-BE49-F238E27FC236}">
                <a16:creationId xmlns:a16="http://schemas.microsoft.com/office/drawing/2014/main" id="{CF07CA27-16C8-EFF9-36C7-2252126AD44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4C62ED06-1C89-A59A-27FC-50635E66135A}"/>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8827559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A purple and white flag&#10;&#10;Description automatically generated">
            <a:extLst>
              <a:ext uri="{FF2B5EF4-FFF2-40B4-BE49-F238E27FC236}">
                <a16:creationId xmlns:a16="http://schemas.microsoft.com/office/drawing/2014/main" id="{68581A69-E474-7031-33AC-B8A5958CEC38}"/>
              </a:ext>
            </a:extLst>
          </p:cNvPr>
          <p:cNvPicPr>
            <a:picLocks noChangeAspect="1"/>
          </p:cNvPicPr>
          <p:nvPr userDrawn="1"/>
        </p:nvPicPr>
        <p:blipFill>
          <a:blip r:embed="rId13"/>
          <a:stretch>
            <a:fillRect/>
          </a:stretch>
        </p:blipFill>
        <p:spPr>
          <a:xfrm>
            <a:off x="0" y="10633"/>
            <a:ext cx="12192000" cy="6858000"/>
          </a:xfrm>
          <a:prstGeom prst="rect">
            <a:avLst/>
          </a:prstGeom>
        </p:spPr>
      </p:pic>
      <p:sp>
        <p:nvSpPr>
          <p:cNvPr id="2" name="Title Placeholder 1">
            <a:extLst>
              <a:ext uri="{FF2B5EF4-FFF2-40B4-BE49-F238E27FC236}">
                <a16:creationId xmlns:a16="http://schemas.microsoft.com/office/drawing/2014/main" id="{0800FBE7-E262-E7DB-9811-7A16FA22AB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20E38587-CC5A-7B76-BC90-B56ED3974C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8162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kern="1200">
          <a:solidFill>
            <a:srgbClr val="43296E"/>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Clr>
          <a:srgbClr val="3B92C4"/>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3B92C4"/>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3B92C4"/>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3B92C4"/>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3B92C4"/>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chooseot.co.uk/routes-into-occupational-therapy/" TargetMode="External"/><Relationship Id="rId2" Type="http://schemas.openxmlformats.org/officeDocument/2006/relationships/image" Target="../media/image36.png"/><Relationship Id="rId1" Type="http://schemas.openxmlformats.org/officeDocument/2006/relationships/slideLayout" Target="../slideLayouts/slideLayout9.xml"/><Relationship Id="rId6" Type="http://schemas.openxmlformats.org/officeDocument/2006/relationships/hyperlink" Target="https://www.prospects.ac.uk/job-profiles/occupational-therapist" TargetMode="External"/><Relationship Id="rId5" Type="http://schemas.openxmlformats.org/officeDocument/2006/relationships/hyperlink" Target="https://www.ucas.com/nhs-careers/occupational-therapist" TargetMode="External"/><Relationship Id="rId4" Type="http://schemas.openxmlformats.org/officeDocument/2006/relationships/hyperlink" Target="https://www.healthcareers.nhs.uk/explore-roles/allied-health-professionals/roles-allied-health-professions/occupational-therapist"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slideLayout" Target="../slideLayouts/slideLayout7.xml"/><Relationship Id="rId1" Type="http://schemas.openxmlformats.org/officeDocument/2006/relationships/video" Target="https://www.youtube.com/embed/rYCly0YtPsQ?feature=oembed"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Layout" Target="../diagrams/layout1.xml"/><Relationship Id="rId7" Type="http://schemas.openxmlformats.org/officeDocument/2006/relationships/image" Target="../media/image8.jpe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F6147-6646-AF71-BC63-3D8B71EC4A46}"/>
              </a:ext>
            </a:extLst>
          </p:cNvPr>
          <p:cNvSpPr>
            <a:spLocks noGrp="1"/>
          </p:cNvSpPr>
          <p:nvPr>
            <p:ph type="ctrTitle"/>
          </p:nvPr>
        </p:nvSpPr>
        <p:spPr>
          <a:xfrm>
            <a:off x="599440" y="2875757"/>
            <a:ext cx="4940748" cy="1126088"/>
          </a:xfrm>
          <a:ln>
            <a:solidFill>
              <a:schemeClr val="tx1"/>
            </a:solidFill>
          </a:ln>
        </p:spPr>
        <p:txBody>
          <a:bodyPr/>
          <a:lstStyle/>
          <a:p>
            <a:r>
              <a:rPr lang="en-US" dirty="0"/>
              <a:t>Occupational Therapy</a:t>
            </a:r>
          </a:p>
        </p:txBody>
      </p:sp>
      <p:pic>
        <p:nvPicPr>
          <p:cNvPr id="2052" name="Picture 4" descr="Occupational Therapist | A2Z Medical Centre">
            <a:extLst>
              <a:ext uri="{FF2B5EF4-FFF2-40B4-BE49-F238E27FC236}">
                <a16:creationId xmlns:a16="http://schemas.microsoft.com/office/drawing/2014/main" id="{DA37F60B-424A-32FD-BA38-49106BB1F6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459" y="4309558"/>
            <a:ext cx="3803722" cy="211275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12 Occupational Therapy Quotes to Inspire and Lift you Up - Learning ...">
            <a:extLst>
              <a:ext uri="{FF2B5EF4-FFF2-40B4-BE49-F238E27FC236}">
                <a16:creationId xmlns:a16="http://schemas.microsoft.com/office/drawing/2014/main" id="{0F4E1665-BF2F-4C67-22C0-EA7174416F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0239" y="4284792"/>
            <a:ext cx="3239426" cy="216228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Occupational Therapy Vector Illustration with Treatment Session on ...">
            <a:extLst>
              <a:ext uri="{FF2B5EF4-FFF2-40B4-BE49-F238E27FC236}">
                <a16:creationId xmlns:a16="http://schemas.microsoft.com/office/drawing/2014/main" id="{4ECE52D2-DC7F-96D0-421D-AAE59CEBFD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918" y="94905"/>
            <a:ext cx="3662979" cy="244198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D61A8BB-6F19-3394-FDA5-5974D7D8F8E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63225" y="4863209"/>
            <a:ext cx="2097316" cy="1769040"/>
          </a:xfrm>
          <a:prstGeom prst="rect">
            <a:avLst/>
          </a:prstGeom>
        </p:spPr>
      </p:pic>
    </p:spTree>
    <p:extLst>
      <p:ext uri="{BB962C8B-B14F-4D97-AF65-F5344CB8AC3E}">
        <p14:creationId xmlns:p14="http://schemas.microsoft.com/office/powerpoint/2010/main" val="31817840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47E24-9470-3E98-DFC5-B4EFE3A0E225}"/>
              </a:ext>
            </a:extLst>
          </p:cNvPr>
          <p:cNvSpPr>
            <a:spLocks noGrp="1"/>
          </p:cNvSpPr>
          <p:nvPr>
            <p:ph type="title"/>
          </p:nvPr>
        </p:nvSpPr>
        <p:spPr/>
        <p:txBody>
          <a:bodyPr>
            <a:normAutofit fontScale="90000"/>
          </a:bodyPr>
          <a:lstStyle/>
          <a:p>
            <a:pPr algn="ctr"/>
            <a:r>
              <a:rPr lang="en-GB" b="1" dirty="0"/>
              <a:t>Task one: Think of an activity and break it down into each step from start to finish.</a:t>
            </a:r>
            <a:r>
              <a:rPr lang="en-GB" dirty="0"/>
              <a:t> </a:t>
            </a:r>
            <a:br>
              <a:rPr lang="en-GB" dirty="0"/>
            </a:br>
            <a:endParaRPr lang="en-GB" dirty="0"/>
          </a:p>
        </p:txBody>
      </p:sp>
      <p:pic>
        <p:nvPicPr>
          <p:cNvPr id="4" name="Picture 3">
            <a:extLst>
              <a:ext uri="{FF2B5EF4-FFF2-40B4-BE49-F238E27FC236}">
                <a16:creationId xmlns:a16="http://schemas.microsoft.com/office/drawing/2014/main" id="{B645D55D-B23A-8E9A-C5C8-056E3B0D41A1}"/>
              </a:ext>
            </a:extLst>
          </p:cNvPr>
          <p:cNvPicPr>
            <a:picLocks noChangeAspect="1"/>
          </p:cNvPicPr>
          <p:nvPr/>
        </p:nvPicPr>
        <p:blipFill>
          <a:blip r:embed="rId2"/>
          <a:stretch>
            <a:fillRect/>
          </a:stretch>
        </p:blipFill>
        <p:spPr>
          <a:xfrm>
            <a:off x="4950372" y="1387366"/>
            <a:ext cx="2802978" cy="5470634"/>
          </a:xfrm>
          <a:prstGeom prst="rect">
            <a:avLst/>
          </a:prstGeom>
        </p:spPr>
      </p:pic>
    </p:spTree>
    <p:extLst>
      <p:ext uri="{BB962C8B-B14F-4D97-AF65-F5344CB8AC3E}">
        <p14:creationId xmlns:p14="http://schemas.microsoft.com/office/powerpoint/2010/main" val="2874608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C35B8-CD9F-5B81-D555-C737800EB6B1}"/>
              </a:ext>
            </a:extLst>
          </p:cNvPr>
          <p:cNvSpPr>
            <a:spLocks noGrp="1"/>
          </p:cNvSpPr>
          <p:nvPr>
            <p:ph type="title"/>
          </p:nvPr>
        </p:nvSpPr>
        <p:spPr>
          <a:xfrm>
            <a:off x="851338" y="73572"/>
            <a:ext cx="10502462" cy="861848"/>
          </a:xfrm>
        </p:spPr>
        <p:txBody>
          <a:bodyPr anchor="ctr">
            <a:normAutofit fontScale="90000"/>
          </a:bodyPr>
          <a:lstStyle/>
          <a:p>
            <a:pPr algn="ctr"/>
            <a:br>
              <a:rPr lang="en-GB" sz="3300" b="1" dirty="0"/>
            </a:br>
            <a:r>
              <a:rPr lang="en-GB" sz="3300" b="1" dirty="0">
                <a:latin typeface="Arial" panose="020B0604020202020204" pitchFamily="34" charset="0"/>
                <a:cs typeface="Arial" panose="020B0604020202020204" pitchFamily="34" charset="0"/>
              </a:rPr>
              <a:t>Task two: what skills are required to complete this task?</a:t>
            </a:r>
            <a:br>
              <a:rPr lang="en-GB" sz="3300" dirty="0"/>
            </a:br>
            <a:endParaRPr lang="en-GB" sz="3300" dirty="0"/>
          </a:p>
        </p:txBody>
      </p:sp>
      <p:graphicFrame>
        <p:nvGraphicFramePr>
          <p:cNvPr id="5" name="Content Placeholder 2">
            <a:extLst>
              <a:ext uri="{FF2B5EF4-FFF2-40B4-BE49-F238E27FC236}">
                <a16:creationId xmlns:a16="http://schemas.microsoft.com/office/drawing/2014/main" id="{5CFB6E76-5677-0C6C-2F64-D0CF159B6606}"/>
              </a:ext>
            </a:extLst>
          </p:cNvPr>
          <p:cNvGraphicFramePr>
            <a:graphicFrameLocks noGrp="1"/>
          </p:cNvGraphicFramePr>
          <p:nvPr>
            <p:ph idx="1"/>
            <p:extLst>
              <p:ext uri="{D42A27DB-BD31-4B8C-83A1-F6EECF244321}">
                <p14:modId xmlns:p14="http://schemas.microsoft.com/office/powerpoint/2010/main" val="3102704297"/>
              </p:ext>
            </p:extLst>
          </p:nvPr>
        </p:nvGraphicFramePr>
        <p:xfrm>
          <a:off x="264161" y="935421"/>
          <a:ext cx="11582400" cy="5688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27478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801A0-0182-A2C4-D7B6-9DB5DF906FC3}"/>
              </a:ext>
            </a:extLst>
          </p:cNvPr>
          <p:cNvSpPr>
            <a:spLocks noGrp="1"/>
          </p:cNvSpPr>
          <p:nvPr>
            <p:ph type="title"/>
          </p:nvPr>
        </p:nvSpPr>
        <p:spPr>
          <a:xfrm>
            <a:off x="838200" y="365126"/>
            <a:ext cx="10515600" cy="1001096"/>
          </a:xfrm>
          <a:ln>
            <a:solidFill>
              <a:schemeClr val="tx1"/>
            </a:solidFill>
          </a:ln>
        </p:spPr>
        <p:txBody>
          <a:bodyPr anchor="ctr">
            <a:normAutofit fontScale="90000"/>
          </a:bodyPr>
          <a:lstStyle/>
          <a:p>
            <a:r>
              <a:rPr lang="en-GB" b="1" dirty="0">
                <a:latin typeface="Arial" panose="020B0604020202020204" pitchFamily="34" charset="0"/>
                <a:cs typeface="Arial" panose="020B0604020202020204" pitchFamily="34" charset="0"/>
              </a:rPr>
              <a:t>Task three: consider the impact of injury or illness</a:t>
            </a:r>
            <a:endParaRPr lang="en-GB"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68BF53F8-0B63-5DF6-4BAE-31F19BBCB3AA}"/>
              </a:ext>
            </a:extLst>
          </p:cNvPr>
          <p:cNvSpPr>
            <a:spLocks noGrp="1"/>
          </p:cNvSpPr>
          <p:nvPr>
            <p:ph sz="half" idx="1"/>
          </p:nvPr>
        </p:nvSpPr>
        <p:spPr>
          <a:xfrm>
            <a:off x="838200" y="1503680"/>
            <a:ext cx="5181600" cy="4480560"/>
          </a:xfrm>
          <a:ln>
            <a:noFill/>
          </a:ln>
        </p:spPr>
        <p:txBody>
          <a:bodyPr>
            <a:normAutofit lnSpcReduction="10000"/>
          </a:bodyPr>
          <a:lstStyle/>
          <a:p>
            <a:endParaRPr lang="en-US" dirty="0"/>
          </a:p>
          <a:p>
            <a:r>
              <a:rPr lang="en-GB" sz="3200" b="1" dirty="0">
                <a:latin typeface="Arial" panose="020B0604020202020204" pitchFamily="34" charset="0"/>
                <a:cs typeface="Arial" panose="020B0604020202020204" pitchFamily="34" charset="0"/>
              </a:rPr>
              <a:t>How could injury, illness or disability impact these skills, and as a result the activity?</a:t>
            </a:r>
          </a:p>
          <a:p>
            <a:endParaRPr lang="en-GB" sz="3200" b="1" dirty="0">
              <a:latin typeface="Arial" panose="020B0604020202020204" pitchFamily="34" charset="0"/>
              <a:cs typeface="Arial" panose="020B0604020202020204" pitchFamily="34" charset="0"/>
            </a:endParaRPr>
          </a:p>
          <a:p>
            <a:r>
              <a:rPr lang="en-GB" sz="3200" b="1" dirty="0">
                <a:latin typeface="Arial" panose="020B0604020202020204" pitchFamily="34" charset="0"/>
                <a:cs typeface="Arial" panose="020B0604020202020204" pitchFamily="34" charset="0"/>
              </a:rPr>
              <a:t> How could this be adapted so the person can still complete the task?</a:t>
            </a:r>
            <a:endParaRPr lang="en-GB" sz="3200" dirty="0">
              <a:latin typeface="Arial" panose="020B0604020202020204" pitchFamily="34" charset="0"/>
              <a:cs typeface="Arial" panose="020B0604020202020204" pitchFamily="34" charset="0"/>
            </a:endParaRPr>
          </a:p>
          <a:p>
            <a:pPr marL="0" indent="0">
              <a:buNone/>
            </a:pPr>
            <a:endParaRPr lang="en-GB" dirty="0"/>
          </a:p>
          <a:p>
            <a:endParaRPr lang="en-GB" dirty="0"/>
          </a:p>
        </p:txBody>
      </p:sp>
      <p:pic>
        <p:nvPicPr>
          <p:cNvPr id="5124" name="Picture 4" descr="Terapia Ocupacional">
            <a:extLst>
              <a:ext uri="{FF2B5EF4-FFF2-40B4-BE49-F238E27FC236}">
                <a16:creationId xmlns:a16="http://schemas.microsoft.com/office/drawing/2014/main" id="{EA4CFDB8-69C6-429F-8A4F-EEA9E64A2A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8035" r="7661"/>
          <a:stretch>
            <a:fillRect/>
          </a:stretch>
        </p:blipFill>
        <p:spPr bwMode="auto">
          <a:xfrm>
            <a:off x="6172200" y="1503680"/>
            <a:ext cx="5181600" cy="4673283"/>
          </a:xfrm>
          <a:prstGeom prst="rect">
            <a:avLst/>
          </a:prstGeom>
          <a:solidFill>
            <a:srgbClr val="FFFFFF"/>
          </a:solidFill>
        </p:spPr>
      </p:pic>
    </p:spTree>
    <p:extLst>
      <p:ext uri="{BB962C8B-B14F-4D97-AF65-F5344CB8AC3E}">
        <p14:creationId xmlns:p14="http://schemas.microsoft.com/office/powerpoint/2010/main" val="362111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77707-D25D-03D0-1C57-FF713100D3F6}"/>
              </a:ext>
            </a:extLst>
          </p:cNvPr>
          <p:cNvSpPr>
            <a:spLocks noGrp="1"/>
          </p:cNvSpPr>
          <p:nvPr>
            <p:ph type="title"/>
          </p:nvPr>
        </p:nvSpPr>
        <p:spPr>
          <a:xfrm>
            <a:off x="838200" y="365125"/>
            <a:ext cx="10515600" cy="732155"/>
          </a:xfrm>
          <a:ln>
            <a:solidFill>
              <a:schemeClr val="tx1"/>
            </a:solidFill>
          </a:ln>
        </p:spPr>
        <p:txBody>
          <a:bodyPr anchor="ctr">
            <a:normAutofit fontScale="90000"/>
          </a:bodyPr>
          <a:lstStyle/>
          <a:p>
            <a:pPr algn="ctr"/>
            <a:br>
              <a:rPr lang="en-GB" dirty="0"/>
            </a:br>
            <a:r>
              <a:rPr lang="en-GB" dirty="0"/>
              <a:t>As an occupational therapist, you could help:</a:t>
            </a:r>
            <a:br>
              <a:rPr lang="en-GB" dirty="0"/>
            </a:br>
            <a:endParaRPr lang="en-GB" dirty="0"/>
          </a:p>
        </p:txBody>
      </p:sp>
      <p:sp>
        <p:nvSpPr>
          <p:cNvPr id="3" name="Content Placeholder 2">
            <a:extLst>
              <a:ext uri="{FF2B5EF4-FFF2-40B4-BE49-F238E27FC236}">
                <a16:creationId xmlns:a16="http://schemas.microsoft.com/office/drawing/2014/main" id="{A3E031BF-A2DF-9FE3-C303-B69D2E9716BC}"/>
              </a:ext>
            </a:extLst>
          </p:cNvPr>
          <p:cNvSpPr>
            <a:spLocks noGrp="1"/>
          </p:cNvSpPr>
          <p:nvPr>
            <p:ph sz="half" idx="1"/>
          </p:nvPr>
        </p:nvSpPr>
        <p:spPr>
          <a:xfrm>
            <a:off x="838200" y="1229360"/>
            <a:ext cx="5969000" cy="4947603"/>
          </a:xfrm>
          <a:ln>
            <a:noFill/>
          </a:ln>
        </p:spPr>
        <p:txBody>
          <a:bodyPr>
            <a:normAutofit/>
          </a:bodyPr>
          <a:lstStyle/>
          <a:p>
            <a:pPr marL="0" indent="0">
              <a:buNone/>
            </a:pPr>
            <a:endParaRPr lang="en-GB" sz="2200" dirty="0"/>
          </a:p>
          <a:p>
            <a:pPr lvl="0"/>
            <a:r>
              <a:rPr lang="en-GB" sz="2200" dirty="0">
                <a:latin typeface="Arial" panose="020B0604020202020204" pitchFamily="34" charset="0"/>
                <a:cs typeface="Arial" panose="020B0604020202020204" pitchFamily="34" charset="0"/>
              </a:rPr>
              <a:t>Someone adapt to life after major surgery.</a:t>
            </a:r>
          </a:p>
          <a:p>
            <a:pPr marL="0" lvl="0" indent="0">
              <a:buNone/>
            </a:pPr>
            <a:endParaRPr lang="en-GB" sz="1000" dirty="0">
              <a:latin typeface="Arial" panose="020B0604020202020204" pitchFamily="34" charset="0"/>
              <a:cs typeface="Arial" panose="020B0604020202020204" pitchFamily="34" charset="0"/>
            </a:endParaRPr>
          </a:p>
          <a:p>
            <a:pPr lvl="0"/>
            <a:r>
              <a:rPr lang="en-GB" sz="2200" dirty="0">
                <a:latin typeface="Arial" panose="020B0604020202020204" pitchFamily="34" charset="0"/>
                <a:cs typeface="Arial" panose="020B0604020202020204" pitchFamily="34" charset="0"/>
              </a:rPr>
              <a:t>People with mental illnesses or learning disabilities with everyday activities such as work or volunteering.</a:t>
            </a:r>
          </a:p>
          <a:p>
            <a:pPr marL="0" lvl="0" indent="0">
              <a:buNone/>
            </a:pPr>
            <a:endParaRPr lang="en-GB" sz="1000" dirty="0">
              <a:latin typeface="Arial" panose="020B0604020202020204" pitchFamily="34" charset="0"/>
              <a:cs typeface="Arial" panose="020B0604020202020204" pitchFamily="34" charset="0"/>
            </a:endParaRPr>
          </a:p>
          <a:p>
            <a:pPr lvl="0"/>
            <a:r>
              <a:rPr lang="en-GB" sz="2200" dirty="0">
                <a:latin typeface="Arial" panose="020B0604020202020204" pitchFamily="34" charset="0"/>
                <a:cs typeface="Arial" panose="020B0604020202020204" pitchFamily="34" charset="0"/>
              </a:rPr>
              <a:t>Elderly people stay in their own homes by providing adaptations such as level access showers or stair lifts.</a:t>
            </a:r>
          </a:p>
          <a:p>
            <a:pPr marL="0" lvl="0" indent="0">
              <a:buNone/>
            </a:pPr>
            <a:endParaRPr lang="en-GB" sz="1000" dirty="0">
              <a:latin typeface="Arial" panose="020B0604020202020204" pitchFamily="34" charset="0"/>
              <a:cs typeface="Arial" panose="020B0604020202020204" pitchFamily="34" charset="0"/>
            </a:endParaRPr>
          </a:p>
          <a:p>
            <a:pPr lvl="0"/>
            <a:r>
              <a:rPr lang="en-GB" sz="2200" dirty="0">
                <a:latin typeface="Arial" panose="020B0604020202020204" pitchFamily="34" charset="0"/>
                <a:cs typeface="Arial" panose="020B0604020202020204" pitchFamily="34" charset="0"/>
              </a:rPr>
              <a:t>Children and parents to learn skills as part of development needs.</a:t>
            </a:r>
          </a:p>
        </p:txBody>
      </p:sp>
      <p:pic>
        <p:nvPicPr>
          <p:cNvPr id="9218" name="Picture 2" descr="What is Occupational Therapy?">
            <a:extLst>
              <a:ext uri="{FF2B5EF4-FFF2-40B4-BE49-F238E27FC236}">
                <a16:creationId xmlns:a16="http://schemas.microsoft.com/office/drawing/2014/main" id="{4CE6EE43-EDFE-AB0B-FFDC-6172A0210E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3904" r="1" b="40043"/>
          <a:stretch>
            <a:fillRect/>
          </a:stretch>
        </p:blipFill>
        <p:spPr bwMode="auto">
          <a:xfrm>
            <a:off x="6898640" y="1229360"/>
            <a:ext cx="4455160" cy="4947603"/>
          </a:xfrm>
          <a:prstGeom prst="rect">
            <a:avLst/>
          </a:prstGeom>
          <a:solidFill>
            <a:srgbClr val="FFFFFF"/>
          </a:solidFill>
        </p:spPr>
      </p:pic>
    </p:spTree>
    <p:extLst>
      <p:ext uri="{BB962C8B-B14F-4D97-AF65-F5344CB8AC3E}">
        <p14:creationId xmlns:p14="http://schemas.microsoft.com/office/powerpoint/2010/main" val="3427254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7976A-8655-57B0-38DF-29BDC7C89F13}"/>
              </a:ext>
            </a:extLst>
          </p:cNvPr>
          <p:cNvSpPr>
            <a:spLocks noGrp="1"/>
          </p:cNvSpPr>
          <p:nvPr>
            <p:ph type="title"/>
          </p:nvPr>
        </p:nvSpPr>
        <p:spPr>
          <a:xfrm>
            <a:off x="838200" y="365125"/>
            <a:ext cx="10515600" cy="742315"/>
          </a:xfrm>
          <a:ln>
            <a:solidFill>
              <a:schemeClr val="tx1"/>
            </a:solidFill>
          </a:ln>
        </p:spPr>
        <p:txBody>
          <a:bodyPr anchor="ctr">
            <a:normAutofit fontScale="90000"/>
          </a:bodyPr>
          <a:lstStyle/>
          <a:p>
            <a:pPr algn="ctr"/>
            <a:br>
              <a:rPr lang="en-GB" dirty="0"/>
            </a:br>
            <a:r>
              <a:rPr lang="en-GB" dirty="0"/>
              <a:t>You'll find solutions to everyday problems, such as:</a:t>
            </a:r>
            <a:br>
              <a:rPr lang="en-GB" dirty="0"/>
            </a:br>
            <a:endParaRPr lang="en-GB" dirty="0"/>
          </a:p>
        </p:txBody>
      </p:sp>
      <p:sp>
        <p:nvSpPr>
          <p:cNvPr id="3" name="Content Placeholder 2">
            <a:extLst>
              <a:ext uri="{FF2B5EF4-FFF2-40B4-BE49-F238E27FC236}">
                <a16:creationId xmlns:a16="http://schemas.microsoft.com/office/drawing/2014/main" id="{4B38E1FF-0D70-1074-57C4-A1522B6A58A0}"/>
              </a:ext>
            </a:extLst>
          </p:cNvPr>
          <p:cNvSpPr>
            <a:spLocks noGrp="1"/>
          </p:cNvSpPr>
          <p:nvPr>
            <p:ph sz="half" idx="1"/>
          </p:nvPr>
        </p:nvSpPr>
        <p:spPr>
          <a:xfrm>
            <a:off x="838200" y="1198880"/>
            <a:ext cx="5181600" cy="4978083"/>
          </a:xfrm>
          <a:ln>
            <a:noFill/>
          </a:ln>
        </p:spPr>
        <p:txBody>
          <a:bodyPr>
            <a:normAutofit/>
          </a:bodyPr>
          <a:lstStyle/>
          <a:p>
            <a:pPr lvl="0"/>
            <a:endParaRPr lang="en-GB" dirty="0">
              <a:latin typeface="Arial" panose="020B0604020202020204" pitchFamily="34" charset="0"/>
              <a:cs typeface="Arial" panose="020B0604020202020204" pitchFamily="34" charset="0"/>
            </a:endParaRPr>
          </a:p>
          <a:p>
            <a:pPr lvl="0"/>
            <a:r>
              <a:rPr lang="en-GB" dirty="0">
                <a:latin typeface="Arial" panose="020B0604020202020204" pitchFamily="34" charset="0"/>
                <a:cs typeface="Arial" panose="020B0604020202020204" pitchFamily="34" charset="0"/>
              </a:rPr>
              <a:t>Advising on how to approach a task differently.</a:t>
            </a:r>
          </a:p>
          <a:p>
            <a:pPr marL="0" lvl="0" indent="0">
              <a:buNone/>
            </a:pPr>
            <a:endParaRPr lang="en-GB" sz="1000" dirty="0">
              <a:latin typeface="Arial" panose="020B0604020202020204" pitchFamily="34" charset="0"/>
              <a:cs typeface="Arial" panose="020B0604020202020204" pitchFamily="34" charset="0"/>
            </a:endParaRPr>
          </a:p>
          <a:p>
            <a:pPr lvl="0"/>
            <a:r>
              <a:rPr lang="en-GB" dirty="0">
                <a:latin typeface="Arial" panose="020B0604020202020204" pitchFamily="34" charset="0"/>
                <a:cs typeface="Arial" panose="020B0604020202020204" pitchFamily="34" charset="0"/>
              </a:rPr>
              <a:t>Using equipment or assistive technology.</a:t>
            </a:r>
          </a:p>
          <a:p>
            <a:pPr marL="0" lvl="0" indent="0">
              <a:buNone/>
            </a:pPr>
            <a:endParaRPr lang="en-GB" sz="1000" dirty="0">
              <a:latin typeface="Arial" panose="020B0604020202020204" pitchFamily="34" charset="0"/>
              <a:cs typeface="Arial" panose="020B0604020202020204" pitchFamily="34" charset="0"/>
            </a:endParaRPr>
          </a:p>
          <a:p>
            <a:pPr lvl="0"/>
            <a:r>
              <a:rPr lang="en-GB" dirty="0">
                <a:latin typeface="Arial" panose="020B0604020202020204" pitchFamily="34" charset="0"/>
                <a:cs typeface="Arial" panose="020B0604020202020204" pitchFamily="34" charset="0"/>
              </a:rPr>
              <a:t>Adapting the living or working environment.</a:t>
            </a:r>
          </a:p>
          <a:p>
            <a:pPr marL="0" lvl="0" indent="0">
              <a:buNone/>
            </a:pPr>
            <a:endParaRPr lang="en-GB" sz="1000" dirty="0">
              <a:latin typeface="Arial" panose="020B0604020202020204" pitchFamily="34" charset="0"/>
              <a:cs typeface="Arial" panose="020B0604020202020204" pitchFamily="34" charset="0"/>
            </a:endParaRPr>
          </a:p>
          <a:p>
            <a:pPr lvl="0"/>
            <a:r>
              <a:rPr lang="en-GB" dirty="0">
                <a:latin typeface="Arial" panose="020B0604020202020204" pitchFamily="34" charset="0"/>
                <a:cs typeface="Arial" panose="020B0604020202020204" pitchFamily="34" charset="0"/>
              </a:rPr>
              <a:t>Finding strategies to meet your patient’s goals.</a:t>
            </a:r>
          </a:p>
          <a:p>
            <a:endParaRPr lang="en-GB" dirty="0"/>
          </a:p>
        </p:txBody>
      </p:sp>
      <p:pic>
        <p:nvPicPr>
          <p:cNvPr id="4098" name="Picture 2" descr="How Fort Myers Occupational Therapy Helps Kids - Focus Therapy">
            <a:extLst>
              <a:ext uri="{FF2B5EF4-FFF2-40B4-BE49-F238E27FC236}">
                <a16:creationId xmlns:a16="http://schemas.microsoft.com/office/drawing/2014/main" id="{A40C202C-3831-BE13-1110-D7DB2DCAEE1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161494" y="1198880"/>
            <a:ext cx="5192306" cy="4978083"/>
          </a:xfrm>
          <a:prstGeom prst="rect">
            <a:avLst/>
          </a:prstGeom>
          <a:solidFill>
            <a:srgbClr val="FFFFFF"/>
          </a:solidFill>
        </p:spPr>
      </p:pic>
    </p:spTree>
    <p:extLst>
      <p:ext uri="{BB962C8B-B14F-4D97-AF65-F5344CB8AC3E}">
        <p14:creationId xmlns:p14="http://schemas.microsoft.com/office/powerpoint/2010/main" val="22365985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12F08E2-58C5-CFD9-8C8F-F5AAD3A75B43}"/>
              </a:ext>
            </a:extLst>
          </p:cNvPr>
          <p:cNvPicPr>
            <a:picLocks noChangeAspect="1"/>
          </p:cNvPicPr>
          <p:nvPr/>
        </p:nvPicPr>
        <p:blipFill>
          <a:blip r:embed="rId2"/>
          <a:stretch>
            <a:fillRect/>
          </a:stretch>
        </p:blipFill>
        <p:spPr>
          <a:xfrm>
            <a:off x="6386850" y="1"/>
            <a:ext cx="5480030" cy="6644640"/>
          </a:xfrm>
          <a:prstGeom prst="rect">
            <a:avLst/>
          </a:prstGeom>
          <a:noFill/>
        </p:spPr>
      </p:pic>
      <p:sp>
        <p:nvSpPr>
          <p:cNvPr id="9" name="Text Placeholder 3">
            <a:extLst>
              <a:ext uri="{FF2B5EF4-FFF2-40B4-BE49-F238E27FC236}">
                <a16:creationId xmlns:a16="http://schemas.microsoft.com/office/drawing/2014/main" id="{65CD1EA8-4C02-D173-ADA8-9732A530816D}"/>
              </a:ext>
            </a:extLst>
          </p:cNvPr>
          <p:cNvSpPr>
            <a:spLocks noGrp="1"/>
          </p:cNvSpPr>
          <p:nvPr>
            <p:ph type="body" sz="half" idx="2"/>
          </p:nvPr>
        </p:nvSpPr>
        <p:spPr>
          <a:xfrm>
            <a:off x="839788" y="304800"/>
            <a:ext cx="5547062" cy="5564188"/>
          </a:xfrm>
        </p:spPr>
        <p:txBody>
          <a:bodyPr/>
          <a:lstStyle/>
          <a:p>
            <a:endParaRPr lang="en-US" dirty="0"/>
          </a:p>
          <a:p>
            <a:r>
              <a:rPr lang="en-US" sz="2400" dirty="0">
                <a:latin typeface="Arial" panose="020B0604020202020204" pitchFamily="34" charset="0"/>
                <a:cs typeface="Arial" panose="020B0604020202020204" pitchFamily="34" charset="0"/>
                <a:hlinkClick r:id="rId3"/>
              </a:rPr>
              <a:t>Routes into occupational therapy - Royal College of Occupational Therapists</a:t>
            </a:r>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hlinkClick r:id="rId4"/>
              </a:rPr>
              <a:t>Information on being an occupational therapist - Degrees and Courses - Health Careers</a:t>
            </a:r>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hlinkClick r:id="rId5"/>
              </a:rPr>
              <a:t>Occupational therapist | UCAS</a:t>
            </a:r>
            <a:endParaRPr lang="en-GB" sz="2400" dirty="0">
              <a:latin typeface="Arial" panose="020B0604020202020204" pitchFamily="34" charset="0"/>
              <a:cs typeface="Arial" panose="020B0604020202020204" pitchFamily="34" charset="0"/>
            </a:endParaRPr>
          </a:p>
          <a:p>
            <a:endParaRPr lang="en-GB"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hlinkClick r:id="rId6"/>
              </a:rPr>
              <a:t>Occupational therapist job profile | Prospects.ac.uk</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7514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Occupational therapy as a career - a student journey">
            <a:hlinkClick r:id="" action="ppaction://media"/>
            <a:extLst>
              <a:ext uri="{FF2B5EF4-FFF2-40B4-BE49-F238E27FC236}">
                <a16:creationId xmlns:a16="http://schemas.microsoft.com/office/drawing/2014/main" id="{4229D2E4-0D12-13E6-9D6B-0292064C4B73}"/>
              </a:ext>
            </a:extLst>
          </p:cNvPr>
          <p:cNvPicPr>
            <a:picLocks noRot="1" noChangeAspect="1"/>
          </p:cNvPicPr>
          <p:nvPr>
            <a:videoFile r:link="rId1"/>
          </p:nvPr>
        </p:nvPicPr>
        <p:blipFill>
          <a:blip r:embed="rId3"/>
          <a:stretch>
            <a:fillRect/>
          </a:stretch>
        </p:blipFill>
        <p:spPr>
          <a:xfrm>
            <a:off x="22225" y="0"/>
            <a:ext cx="12147550" cy="6858000"/>
          </a:xfrm>
          <a:prstGeom prst="rect">
            <a:avLst/>
          </a:prstGeom>
        </p:spPr>
      </p:pic>
    </p:spTree>
    <p:extLst>
      <p:ext uri="{BB962C8B-B14F-4D97-AF65-F5344CB8AC3E}">
        <p14:creationId xmlns:p14="http://schemas.microsoft.com/office/powerpoint/2010/main" val="2824930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55199" y="0"/>
            <a:ext cx="2336801" cy="1971040"/>
          </a:xfrm>
          <a:prstGeom prst="rect">
            <a:avLst/>
          </a:prstGeom>
        </p:spPr>
      </p:pic>
      <p:pic>
        <p:nvPicPr>
          <p:cNvPr id="10242" name="Picture 2" descr="How Does Occupational Therapy Work? | by SmartPT Online | Medium">
            <a:extLst>
              <a:ext uri="{FF2B5EF4-FFF2-40B4-BE49-F238E27FC236}">
                <a16:creationId xmlns:a16="http://schemas.microsoft.com/office/drawing/2014/main" id="{BB23C968-C97F-3B41-54E6-3E9E59DF39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7667" y="1024442"/>
            <a:ext cx="6096000" cy="50673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a:stretch>
            <a:fillRect/>
          </a:stretch>
        </p:blipFill>
        <p:spPr>
          <a:xfrm>
            <a:off x="9855199" y="5537201"/>
            <a:ext cx="2235201" cy="1062484"/>
          </a:xfrm>
          <a:prstGeom prst="rect">
            <a:avLst/>
          </a:prstGeom>
        </p:spPr>
      </p:pic>
    </p:spTree>
    <p:extLst>
      <p:ext uri="{BB962C8B-B14F-4D97-AF65-F5344CB8AC3E}">
        <p14:creationId xmlns:p14="http://schemas.microsoft.com/office/powerpoint/2010/main" val="895837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41160-68B0-C37B-9389-83F4AFF6BC41}"/>
              </a:ext>
            </a:extLst>
          </p:cNvPr>
          <p:cNvSpPr>
            <a:spLocks noGrp="1"/>
          </p:cNvSpPr>
          <p:nvPr>
            <p:ph type="title"/>
          </p:nvPr>
        </p:nvSpPr>
        <p:spPr>
          <a:xfrm>
            <a:off x="1127761" y="335953"/>
            <a:ext cx="8782358" cy="1145878"/>
          </a:xfrm>
        </p:spPr>
        <p:txBody>
          <a:bodyPr anchor="b">
            <a:normAutofit/>
          </a:bodyPr>
          <a:lstStyle/>
          <a:p>
            <a:pPr algn="ctr"/>
            <a:r>
              <a:rPr lang="en-GB" b="1" dirty="0">
                <a:latin typeface="Arial" panose="020B0604020202020204" pitchFamily="34" charset="0"/>
                <a:cs typeface="Arial" panose="020B0604020202020204" pitchFamily="34" charset="0"/>
              </a:rPr>
              <a:t>WHAT IS OCCUPATIONAL THERAPY?</a:t>
            </a:r>
            <a:br>
              <a:rPr lang="en-GB" sz="2700" dirty="0"/>
            </a:br>
            <a:endParaRPr lang="en-US" sz="2700" dirty="0"/>
          </a:p>
        </p:txBody>
      </p:sp>
      <p:graphicFrame>
        <p:nvGraphicFramePr>
          <p:cNvPr id="5" name="Content Placeholder 2">
            <a:extLst>
              <a:ext uri="{FF2B5EF4-FFF2-40B4-BE49-F238E27FC236}">
                <a16:creationId xmlns:a16="http://schemas.microsoft.com/office/drawing/2014/main" id="{33AD4B90-E64B-6543-DE86-53A1B26823B1}"/>
              </a:ext>
            </a:extLst>
          </p:cNvPr>
          <p:cNvGraphicFramePr>
            <a:graphicFrameLocks noGrp="1"/>
          </p:cNvGraphicFramePr>
          <p:nvPr>
            <p:ph idx="1"/>
            <p:extLst>
              <p:ext uri="{D42A27DB-BD31-4B8C-83A1-F6EECF244321}">
                <p14:modId xmlns:p14="http://schemas.microsoft.com/office/powerpoint/2010/main" val="949895119"/>
              </p:ext>
            </p:extLst>
          </p:nvPr>
        </p:nvGraphicFramePr>
        <p:xfrm>
          <a:off x="4632960" y="1625600"/>
          <a:ext cx="7249724" cy="4531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Occupational Therapy Pictures To Print">
            <a:extLst>
              <a:ext uri="{FF2B5EF4-FFF2-40B4-BE49-F238E27FC236}">
                <a16:creationId xmlns:a16="http://schemas.microsoft.com/office/drawing/2014/main" id="{66739A8B-08FE-1C7C-2C7B-7F9B9CC610E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2610" y="1625600"/>
            <a:ext cx="4127949" cy="349504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910119" y="0"/>
            <a:ext cx="2281881" cy="1441747"/>
          </a:xfrm>
          <a:prstGeom prst="rect">
            <a:avLst/>
          </a:prstGeom>
        </p:spPr>
      </p:pic>
      <p:pic>
        <p:nvPicPr>
          <p:cNvPr id="7" name="Picture 6"/>
          <p:cNvPicPr>
            <a:picLocks noChangeAspect="1"/>
          </p:cNvPicPr>
          <p:nvPr/>
        </p:nvPicPr>
        <p:blipFill>
          <a:blip r:embed="rId9"/>
          <a:stretch>
            <a:fillRect/>
          </a:stretch>
        </p:blipFill>
        <p:spPr>
          <a:xfrm>
            <a:off x="10275115" y="6237128"/>
            <a:ext cx="1607569" cy="503239"/>
          </a:xfrm>
          <a:prstGeom prst="rect">
            <a:avLst/>
          </a:prstGeom>
        </p:spPr>
      </p:pic>
    </p:spTree>
    <p:extLst>
      <p:ext uri="{BB962C8B-B14F-4D97-AF65-F5344CB8AC3E}">
        <p14:creationId xmlns:p14="http://schemas.microsoft.com/office/powerpoint/2010/main" val="3223288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15135-9D90-C172-8D20-2CD2E7C78BEE}"/>
              </a:ext>
            </a:extLst>
          </p:cNvPr>
          <p:cNvSpPr>
            <a:spLocks noGrp="1"/>
          </p:cNvSpPr>
          <p:nvPr>
            <p:ph type="title"/>
          </p:nvPr>
        </p:nvSpPr>
        <p:spPr>
          <a:xfrm>
            <a:off x="838200" y="636058"/>
            <a:ext cx="10515600" cy="696031"/>
          </a:xfrm>
          <a:ln>
            <a:solidFill>
              <a:schemeClr val="tx1"/>
            </a:solidFill>
          </a:ln>
        </p:spPr>
        <p:txBody>
          <a:bodyPr anchor="ctr">
            <a:normAutofit fontScale="90000"/>
          </a:bodyPr>
          <a:lstStyle/>
          <a:p>
            <a:pPr algn="ctr"/>
            <a:br>
              <a:rPr lang="en-GB" dirty="0"/>
            </a:br>
            <a:r>
              <a:rPr lang="en-GB" dirty="0">
                <a:latin typeface="Arial" panose="020B0604020202020204" pitchFamily="34" charset="0"/>
                <a:cs typeface="Arial" panose="020B0604020202020204" pitchFamily="34" charset="0"/>
              </a:rPr>
              <a:t>WHAT IS OCCUPATIONAL THERAPY?</a:t>
            </a:r>
            <a:br>
              <a:rPr lang="en-GB" dirty="0"/>
            </a:br>
            <a:endParaRPr lang="en-GB" dirty="0"/>
          </a:p>
        </p:txBody>
      </p:sp>
      <p:sp>
        <p:nvSpPr>
          <p:cNvPr id="3" name="Content Placeholder 2">
            <a:extLst>
              <a:ext uri="{FF2B5EF4-FFF2-40B4-BE49-F238E27FC236}">
                <a16:creationId xmlns:a16="http://schemas.microsoft.com/office/drawing/2014/main" id="{EF844344-F5B8-0C46-3EF5-99A23CA15B6A}"/>
              </a:ext>
            </a:extLst>
          </p:cNvPr>
          <p:cNvSpPr>
            <a:spLocks noGrp="1"/>
          </p:cNvSpPr>
          <p:nvPr>
            <p:ph sz="half" idx="1"/>
          </p:nvPr>
        </p:nvSpPr>
        <p:spPr>
          <a:xfrm>
            <a:off x="838200" y="1690688"/>
            <a:ext cx="5851438" cy="4800423"/>
          </a:xfrm>
          <a:ln>
            <a:noFill/>
          </a:ln>
        </p:spPr>
        <p:txBody>
          <a:bodyPr>
            <a:normAutofit/>
          </a:bodyPr>
          <a:lstStyle/>
          <a:p>
            <a:pPr marL="0" indent="0" algn="ctr">
              <a:buNone/>
            </a:pPr>
            <a:r>
              <a:rPr lang="en-GB" dirty="0">
                <a:latin typeface="Arial" panose="020B0604020202020204" pitchFamily="34" charset="0"/>
                <a:cs typeface="Arial" panose="020B0604020202020204" pitchFamily="34" charset="0"/>
              </a:rPr>
              <a:t>Occupational Therapists develop, maximise and/or maintain a person’s ability to engage in a range of occupations. </a:t>
            </a:r>
          </a:p>
          <a:p>
            <a:pPr marL="0" indent="0" algn="ctr">
              <a:buNone/>
            </a:pPr>
            <a:endParaRPr lang="en-GB" dirty="0">
              <a:latin typeface="Arial" panose="020B0604020202020204" pitchFamily="34" charset="0"/>
              <a:cs typeface="Arial" panose="020B0604020202020204" pitchFamily="34" charset="0"/>
            </a:endParaRPr>
          </a:p>
          <a:p>
            <a:pPr marL="0" indent="0" algn="ctr">
              <a:buNone/>
            </a:pPr>
            <a:r>
              <a:rPr lang="en-GB" dirty="0">
                <a:latin typeface="Arial" panose="020B0604020202020204" pitchFamily="34" charset="0"/>
                <a:cs typeface="Arial" panose="020B0604020202020204" pitchFamily="34" charset="0"/>
              </a:rPr>
              <a:t>They enable a person’s chosen goals through the modification of their occupations, learning new skills, adaptation of their environments, or a combination of these. </a:t>
            </a:r>
          </a:p>
          <a:p>
            <a:endParaRPr lang="en-GB" dirty="0"/>
          </a:p>
          <a:p>
            <a:endParaRPr lang="en-GB" dirty="0"/>
          </a:p>
        </p:txBody>
      </p:sp>
      <p:pic>
        <p:nvPicPr>
          <p:cNvPr id="1026" name="Picture 2" descr="Discover membership | RC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2905" y="1690688"/>
            <a:ext cx="4350895" cy="4350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3955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CE6BD-2717-A212-9305-24895579103C}"/>
              </a:ext>
            </a:extLst>
          </p:cNvPr>
          <p:cNvSpPr>
            <a:spLocks noGrp="1"/>
          </p:cNvSpPr>
          <p:nvPr>
            <p:ph type="title"/>
          </p:nvPr>
        </p:nvSpPr>
        <p:spPr>
          <a:xfrm>
            <a:off x="1132490" y="365125"/>
            <a:ext cx="10515600" cy="827799"/>
          </a:xfrm>
          <a:ln>
            <a:solidFill>
              <a:schemeClr val="tx1"/>
            </a:solidFill>
          </a:ln>
        </p:spPr>
        <p:txBody>
          <a:bodyPr>
            <a:normAutofit fontScale="90000"/>
          </a:bodyPr>
          <a:lstStyle/>
          <a:p>
            <a:pPr algn="ctr"/>
            <a:br>
              <a:rPr lang="en-GB" b="1" u="sng" dirty="0"/>
            </a:br>
            <a:r>
              <a:rPr lang="en-GB" b="1" u="sng" dirty="0">
                <a:latin typeface="Arial" panose="020B0604020202020204" pitchFamily="34" charset="0"/>
                <a:cs typeface="Arial" panose="020B0604020202020204" pitchFamily="34" charset="0"/>
              </a:rPr>
              <a:t>Activity 1: Gross and Fine Motor Skills</a:t>
            </a:r>
            <a:br>
              <a:rPr lang="en-GB" dirty="0"/>
            </a:br>
            <a:endParaRPr lang="en-GB" dirty="0"/>
          </a:p>
        </p:txBody>
      </p:sp>
      <p:sp>
        <p:nvSpPr>
          <p:cNvPr id="3" name="Content Placeholder 2">
            <a:extLst>
              <a:ext uri="{FF2B5EF4-FFF2-40B4-BE49-F238E27FC236}">
                <a16:creationId xmlns:a16="http://schemas.microsoft.com/office/drawing/2014/main" id="{D04AD78F-F5B1-2049-26D9-262E7C99E7CA}"/>
              </a:ext>
            </a:extLst>
          </p:cNvPr>
          <p:cNvSpPr>
            <a:spLocks noGrp="1"/>
          </p:cNvSpPr>
          <p:nvPr>
            <p:ph idx="1"/>
          </p:nvPr>
        </p:nvSpPr>
        <p:spPr>
          <a:xfrm>
            <a:off x="1132490" y="1373681"/>
            <a:ext cx="6103688" cy="4291395"/>
          </a:xfrm>
          <a:ln>
            <a:solidFill>
              <a:schemeClr val="tx1"/>
            </a:solidFill>
          </a:ln>
        </p:spPr>
        <p:txBody>
          <a:bodyPr>
            <a:normAutofit fontScale="92500" lnSpcReduction="10000"/>
          </a:bodyPr>
          <a:lstStyle/>
          <a:p>
            <a:r>
              <a:rPr lang="en-GB" b="1" dirty="0">
                <a:latin typeface="Arial" panose="020B0604020202020204" pitchFamily="34" charset="0"/>
                <a:cs typeface="Arial" panose="020B0604020202020204" pitchFamily="34" charset="0"/>
              </a:rPr>
              <a:t>Learning outcomes:</a:t>
            </a:r>
            <a:r>
              <a:rPr lang="en-GB" dirty="0">
                <a:latin typeface="Arial" panose="020B0604020202020204" pitchFamily="34" charset="0"/>
                <a:cs typeface="Arial" panose="020B0604020202020204" pitchFamily="34" charset="0"/>
              </a:rPr>
              <a:t> Learn about gross and fine motor skills, how these are impacted by illness and/or disability, how to then modify an activity. </a:t>
            </a:r>
          </a:p>
          <a:p>
            <a:pPr marL="0" indent="0">
              <a:buNone/>
            </a:pPr>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What activities rely on you being able to use your fingers and hands well?</a:t>
            </a:r>
          </a:p>
          <a:p>
            <a:r>
              <a:rPr lang="en-GB" dirty="0">
                <a:latin typeface="Arial" panose="020B0604020202020204" pitchFamily="34" charset="0"/>
                <a:cs typeface="Arial" panose="020B0604020202020204" pitchFamily="34" charset="0"/>
              </a:rPr>
              <a:t>What are your favourites? </a:t>
            </a:r>
          </a:p>
          <a:p>
            <a:r>
              <a:rPr lang="en-GB" dirty="0">
                <a:latin typeface="Arial" panose="020B0604020202020204" pitchFamily="34" charset="0"/>
                <a:cs typeface="Arial" panose="020B0604020202020204" pitchFamily="34" charset="0"/>
              </a:rPr>
              <a:t>Why do they enjoy those activities?</a:t>
            </a:r>
          </a:p>
          <a:p>
            <a:endParaRPr lang="en-GB" dirty="0">
              <a:latin typeface="Arial" panose="020B0604020202020204" pitchFamily="34" charset="0"/>
              <a:cs typeface="Arial" panose="020B0604020202020204" pitchFamily="34" charset="0"/>
            </a:endParaRPr>
          </a:p>
          <a:p>
            <a:pPr marL="0" indent="0" algn="ctr">
              <a:buNone/>
            </a:pPr>
            <a:r>
              <a:rPr lang="en-GB" dirty="0">
                <a:latin typeface="Arial" panose="020B0604020202020204" pitchFamily="34" charset="0"/>
                <a:cs typeface="Arial" panose="020B0604020202020204" pitchFamily="34" charset="0"/>
              </a:rPr>
              <a:t>By doing these activities, you are practicing your </a:t>
            </a:r>
            <a:r>
              <a:rPr lang="en-GB" b="1" dirty="0">
                <a:latin typeface="Arial" panose="020B0604020202020204" pitchFamily="34" charset="0"/>
                <a:cs typeface="Arial" panose="020B0604020202020204" pitchFamily="34" charset="0"/>
              </a:rPr>
              <a:t>fine motor skills</a:t>
            </a:r>
          </a:p>
          <a:p>
            <a:endParaRPr lang="en-GB" dirty="0"/>
          </a:p>
        </p:txBody>
      </p:sp>
      <p:pic>
        <p:nvPicPr>
          <p:cNvPr id="2050" name="Picture 2" descr="2,900+ Motor Skills Adult Stock Photos, Pictures &amp; Royalty-Free Images -  iStock | Fine motor skills adu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8399" y="1459970"/>
            <a:ext cx="4129691" cy="47489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1675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C38079-43AC-10B6-500B-F2598AF5C3C7}"/>
              </a:ext>
            </a:extLst>
          </p:cNvPr>
          <p:cNvSpPr>
            <a:spLocks noGrp="1"/>
          </p:cNvSpPr>
          <p:nvPr>
            <p:ph idx="1"/>
          </p:nvPr>
        </p:nvSpPr>
        <p:spPr>
          <a:xfrm>
            <a:off x="672662" y="420415"/>
            <a:ext cx="11098924" cy="5065986"/>
          </a:xfrm>
          <a:ln>
            <a:solidFill>
              <a:schemeClr val="tx1"/>
            </a:solidFill>
          </a:ln>
        </p:spPr>
        <p:txBody>
          <a:bodyPr/>
          <a:lstStyle/>
          <a:p>
            <a:pPr marL="0" indent="0" algn="ctr">
              <a:buNone/>
            </a:pPr>
            <a:endParaRPr lang="en-GB" dirty="0"/>
          </a:p>
          <a:p>
            <a:pPr marL="0" indent="0" algn="ctr">
              <a:buNone/>
            </a:pPr>
            <a:endParaRPr lang="en-GB" dirty="0"/>
          </a:p>
          <a:p>
            <a:endParaRPr lang="en-GB" dirty="0"/>
          </a:p>
        </p:txBody>
      </p:sp>
      <p:sp>
        <p:nvSpPr>
          <p:cNvPr id="4" name="TextBox 3">
            <a:extLst>
              <a:ext uri="{FF2B5EF4-FFF2-40B4-BE49-F238E27FC236}">
                <a16:creationId xmlns:a16="http://schemas.microsoft.com/office/drawing/2014/main" id="{55B04E99-0D26-DB9B-8C00-6CBC8169234E}"/>
              </a:ext>
            </a:extLst>
          </p:cNvPr>
          <p:cNvSpPr txBox="1"/>
          <p:nvPr/>
        </p:nvSpPr>
        <p:spPr>
          <a:xfrm>
            <a:off x="996147" y="992487"/>
            <a:ext cx="4332209" cy="4351832"/>
          </a:xfrm>
          <a:prstGeom prst="rect">
            <a:avLst/>
          </a:prstGeom>
          <a:noFill/>
        </p:spPr>
        <p:txBody>
          <a:bodyPr wrap="square">
            <a:spAutoFit/>
          </a:bodyPr>
          <a:lstStyle/>
          <a:p>
            <a:pPr>
              <a:lnSpc>
                <a:spcPct val="107000"/>
              </a:lnSpc>
              <a:spcAft>
                <a:spcPts val="800"/>
              </a:spcAft>
            </a:pPr>
            <a:r>
              <a:rPr lang="en-GB" sz="2400" dirty="0">
                <a:effectLst/>
                <a:latin typeface="Arial" panose="020B0604020202020204" pitchFamily="34" charset="0"/>
                <a:ea typeface="Calibri" panose="020F0502020204030204" pitchFamily="34" charset="0"/>
                <a:cs typeface="Times New Roman" panose="02020603050405020304" pitchFamily="18" charset="0"/>
              </a:rPr>
              <a:t>As a child zipping up your coat or holding your pencil was hard. </a:t>
            </a:r>
          </a:p>
          <a:p>
            <a:pPr>
              <a:lnSpc>
                <a:spcPct val="107000"/>
              </a:lnSpc>
              <a:spcAft>
                <a:spcPts val="800"/>
              </a:spcAft>
            </a:pPr>
            <a:r>
              <a:rPr lang="en-GB" sz="2400" dirty="0">
                <a:effectLst/>
                <a:latin typeface="Arial" panose="020B0604020202020204" pitchFamily="34" charset="0"/>
                <a:ea typeface="Calibri" panose="020F0502020204030204" pitchFamily="34" charset="0"/>
                <a:cs typeface="Times New Roman" panose="02020603050405020304" pitchFamily="18" charset="0"/>
              </a:rPr>
              <a:t>That’s because you hadn’t practiced your </a:t>
            </a:r>
            <a:r>
              <a:rPr lang="en-GB" sz="2400" b="1" dirty="0">
                <a:effectLst/>
                <a:latin typeface="Arial" panose="020B0604020202020204" pitchFamily="34" charset="0"/>
                <a:ea typeface="Calibri" panose="020F0502020204030204" pitchFamily="34" charset="0"/>
                <a:cs typeface="Times New Roman" panose="02020603050405020304" pitchFamily="18" charset="0"/>
              </a:rPr>
              <a:t>fine motor skills </a:t>
            </a:r>
            <a:r>
              <a:rPr lang="en-GB" sz="2400" dirty="0">
                <a:effectLst/>
                <a:latin typeface="Arial" panose="020B0604020202020204" pitchFamily="34" charset="0"/>
                <a:ea typeface="Calibri" panose="020F0502020204030204" pitchFamily="34" charset="0"/>
                <a:cs typeface="Times New Roman" panose="02020603050405020304" pitchFamily="18" charset="0"/>
              </a:rPr>
              <a:t>enough. </a:t>
            </a:r>
          </a:p>
          <a:p>
            <a:pPr>
              <a:lnSpc>
                <a:spcPct val="107000"/>
              </a:lnSpc>
              <a:spcAft>
                <a:spcPts val="800"/>
              </a:spcAft>
            </a:pPr>
            <a:endParaRPr lang="en-GB" sz="2400" dirty="0">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400" dirty="0">
                <a:effectLst/>
                <a:latin typeface="Arial" panose="020B0604020202020204" pitchFamily="34" charset="0"/>
                <a:ea typeface="Calibri" panose="020F0502020204030204" pitchFamily="34" charset="0"/>
                <a:cs typeface="Times New Roman" panose="02020603050405020304" pitchFamily="18" charset="0"/>
              </a:rPr>
              <a:t>Fine motor skills involve the small muscles in your fingers and wrists.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074" name="Picture 2" descr="Easy Activities to Strengthen Your Preschooler's Pencil G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8267" y="1072444"/>
            <a:ext cx="5486400" cy="3984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5732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36380C6-A91E-D1FB-1029-C9ADF3394EDC}"/>
              </a:ext>
            </a:extLst>
          </p:cNvPr>
          <p:cNvSpPr>
            <a:spLocks noGrp="1"/>
          </p:cNvSpPr>
          <p:nvPr>
            <p:ph idx="1"/>
          </p:nvPr>
        </p:nvSpPr>
        <p:spPr>
          <a:xfrm>
            <a:off x="651642" y="588579"/>
            <a:ext cx="6550670" cy="4687614"/>
          </a:xfrm>
        </p:spPr>
        <p:txBody>
          <a:bodyPr>
            <a:normAutofit/>
          </a:bodyPr>
          <a:lstStyle/>
          <a:p>
            <a:r>
              <a:rPr lang="en-GB" dirty="0">
                <a:latin typeface="Arial" panose="020B0604020202020204" pitchFamily="34" charset="0"/>
                <a:cs typeface="Arial" panose="020B0604020202020204" pitchFamily="34" charset="0"/>
              </a:rPr>
              <a:t>What activities do you do that use the big muscles in your  bodies. </a:t>
            </a:r>
          </a:p>
          <a:p>
            <a:r>
              <a:rPr lang="en-GB" dirty="0">
                <a:latin typeface="Arial" panose="020B0604020202020204" pitchFamily="34" charset="0"/>
                <a:cs typeface="Arial" panose="020B0604020202020204" pitchFamily="34" charset="0"/>
              </a:rPr>
              <a:t>What are your favourites?</a:t>
            </a:r>
          </a:p>
          <a:p>
            <a:r>
              <a:rPr lang="en-GB" dirty="0">
                <a:latin typeface="Arial" panose="020B0604020202020204" pitchFamily="34" charset="0"/>
                <a:cs typeface="Arial" panose="020B0604020202020204" pitchFamily="34" charset="0"/>
              </a:rPr>
              <a:t>Why do they enjoy those activities? </a:t>
            </a:r>
          </a:p>
          <a:p>
            <a:r>
              <a:rPr lang="en-GB" dirty="0">
                <a:latin typeface="Arial" panose="020B0604020202020204" pitchFamily="34" charset="0"/>
                <a:cs typeface="Arial" panose="020B0604020202020204" pitchFamily="34" charset="0"/>
              </a:rPr>
              <a:t>When you use the big muscles in your arms and legs, you are practicing your </a:t>
            </a:r>
            <a:r>
              <a:rPr lang="en-GB" b="1" dirty="0">
                <a:latin typeface="Arial" panose="020B0604020202020204" pitchFamily="34" charset="0"/>
                <a:cs typeface="Arial" panose="020B0604020202020204" pitchFamily="34" charset="0"/>
              </a:rPr>
              <a:t>gross motor skills</a:t>
            </a:r>
            <a:r>
              <a:rPr lang="en-GB" dirty="0">
                <a:latin typeface="Arial" panose="020B0604020202020204" pitchFamily="34" charset="0"/>
                <a:cs typeface="Arial" panose="020B0604020202020204" pitchFamily="34" charset="0"/>
              </a:rPr>
              <a:t>. </a:t>
            </a:r>
          </a:p>
          <a:p>
            <a:r>
              <a:rPr lang="en-GB" dirty="0">
                <a:latin typeface="Arial" panose="020B0604020202020204" pitchFamily="34" charset="0"/>
                <a:cs typeface="Arial" panose="020B0604020202020204" pitchFamily="34" charset="0"/>
              </a:rPr>
              <a:t>You may remember a time where you couldn’t walk or kick a ball far, but as you grew, these activities became easier. </a:t>
            </a:r>
          </a:p>
          <a:p>
            <a:r>
              <a:rPr lang="en-GB" dirty="0">
                <a:latin typeface="Arial" panose="020B0604020202020204" pitchFamily="34" charset="0"/>
                <a:cs typeface="Arial" panose="020B0604020202020204" pitchFamily="34" charset="0"/>
              </a:rPr>
              <a:t>That’s because you practiced using your </a:t>
            </a:r>
            <a:r>
              <a:rPr lang="en-GB" b="1" dirty="0">
                <a:latin typeface="Arial" panose="020B0604020202020204" pitchFamily="34" charset="0"/>
                <a:cs typeface="Arial" panose="020B0604020202020204" pitchFamily="34" charset="0"/>
              </a:rPr>
              <a:t>gross motor skills</a:t>
            </a:r>
            <a:r>
              <a:rPr lang="en-GB" dirty="0">
                <a:latin typeface="Arial" panose="020B0604020202020204" pitchFamily="34" charset="0"/>
                <a:cs typeface="Arial" panose="020B0604020202020204" pitchFamily="34" charset="0"/>
              </a:rPr>
              <a:t>.</a:t>
            </a:r>
          </a:p>
          <a:p>
            <a:endParaRPr lang="en-GB" dirty="0"/>
          </a:p>
          <a:p>
            <a:endParaRPr lang="en-GB" dirty="0"/>
          </a:p>
          <a:p>
            <a:endParaRPr lang="en-GB" dirty="0"/>
          </a:p>
          <a:p>
            <a:endParaRPr lang="en-GB" dirty="0"/>
          </a:p>
        </p:txBody>
      </p:sp>
      <p:pic>
        <p:nvPicPr>
          <p:cNvPr id="4104" name="Picture 8" descr="Football Clipart Royalty-Free Images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6977" y="5151084"/>
            <a:ext cx="3533775" cy="1295401"/>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5+ Thousand Dancing Man Clipart Royalty-Free Images, Stock Photos &amp;  Pictures | Shutterstoc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2246" y="2015857"/>
            <a:ext cx="2720975" cy="2720975"/>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1,000+ Teenage Girl In Swimming Pool Stock Illustrations, Royalty-Free  Vector Graphics &amp; Clip Art - iStoc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57067" y="4617157"/>
            <a:ext cx="3375377" cy="1889124"/>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150+ Teenager Cycling Helmet Stock Illustrations, Royalty-Free Vector  Graphics &amp; Clip Art - iStoc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3791" y="284208"/>
            <a:ext cx="1505656" cy="234468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30,300+ Running Clipart Stock Illustrations, Royalty-Free Vector Graphics &amp; Clip  Art - iStock | Children running clipar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82687" y="372533"/>
            <a:ext cx="1920934" cy="2346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643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B809C-8B7F-98EB-4514-5206749DB9B9}"/>
              </a:ext>
            </a:extLst>
          </p:cNvPr>
          <p:cNvSpPr>
            <a:spLocks noGrp="1"/>
          </p:cNvSpPr>
          <p:nvPr>
            <p:ph type="title"/>
          </p:nvPr>
        </p:nvSpPr>
        <p:spPr>
          <a:xfrm>
            <a:off x="451822" y="311972"/>
            <a:ext cx="4320204" cy="989703"/>
          </a:xfrm>
        </p:spPr>
        <p:txBody>
          <a:bodyPr anchor="b">
            <a:normAutofit/>
          </a:bodyPr>
          <a:lstStyle/>
          <a:p>
            <a:r>
              <a:rPr lang="en-GB" b="1" dirty="0"/>
              <a:t>Exercise: </a:t>
            </a:r>
            <a:br>
              <a:rPr lang="en-GB" dirty="0"/>
            </a:br>
            <a:endParaRPr lang="en-GB" dirty="0"/>
          </a:p>
        </p:txBody>
      </p:sp>
      <p:sp>
        <p:nvSpPr>
          <p:cNvPr id="3" name="Content Placeholder 2">
            <a:extLst>
              <a:ext uri="{FF2B5EF4-FFF2-40B4-BE49-F238E27FC236}">
                <a16:creationId xmlns:a16="http://schemas.microsoft.com/office/drawing/2014/main" id="{ED27D427-D4BA-47D9-C76A-A4D12EFEAD3B}"/>
              </a:ext>
            </a:extLst>
          </p:cNvPr>
          <p:cNvSpPr>
            <a:spLocks noGrp="1"/>
          </p:cNvSpPr>
          <p:nvPr>
            <p:ph type="body" sz="half" idx="2"/>
          </p:nvPr>
        </p:nvSpPr>
        <p:spPr>
          <a:xfrm>
            <a:off x="361244" y="995362"/>
            <a:ext cx="5508979" cy="4865687"/>
          </a:xfrm>
          <a:ln>
            <a:noFill/>
          </a:ln>
        </p:spPr>
        <p:txBody>
          <a:bodyPr>
            <a:normAutofit/>
          </a:bodyPr>
          <a:lstStyle/>
          <a:p>
            <a:pPr lvl="0" algn="ctr"/>
            <a:r>
              <a:rPr lang="en-GB" sz="2400" b="1" dirty="0">
                <a:latin typeface="Arial" panose="020B0604020202020204" pitchFamily="34" charset="0"/>
                <a:cs typeface="Arial" panose="020B0604020202020204" pitchFamily="34" charset="0"/>
              </a:rPr>
              <a:t>Draw a person with activities around them that they like and need to do every week. </a:t>
            </a:r>
          </a:p>
          <a:p>
            <a:pPr lvl="0" algn="ctr"/>
            <a:endParaRPr lang="en-GB" sz="2400" dirty="0">
              <a:latin typeface="Arial" panose="020B0604020202020204" pitchFamily="34" charset="0"/>
              <a:cs typeface="Arial" panose="020B0604020202020204" pitchFamily="34" charset="0"/>
            </a:endParaRPr>
          </a:p>
          <a:p>
            <a:pPr lvl="0" algn="ctr"/>
            <a:r>
              <a:rPr lang="en-GB" sz="2400" dirty="0">
                <a:latin typeface="Arial" panose="020B0604020202020204" pitchFamily="34" charset="0"/>
                <a:cs typeface="Arial" panose="020B0604020202020204" pitchFamily="34" charset="0"/>
              </a:rPr>
              <a:t>These are called </a:t>
            </a:r>
            <a:r>
              <a:rPr lang="en-GB" sz="2400" b="1" dirty="0">
                <a:latin typeface="Arial" panose="020B0604020202020204" pitchFamily="34" charset="0"/>
                <a:cs typeface="Arial" panose="020B0604020202020204" pitchFamily="34" charset="0"/>
              </a:rPr>
              <a:t>Activities of Daily Living (ADLs) </a:t>
            </a:r>
            <a:r>
              <a:rPr lang="en-GB" sz="2400" dirty="0">
                <a:latin typeface="Arial" panose="020B0604020202020204" pitchFamily="34" charset="0"/>
                <a:cs typeface="Arial" panose="020B0604020202020204" pitchFamily="34" charset="0"/>
              </a:rPr>
              <a:t>and are unique in what individual people like and how they do them. </a:t>
            </a:r>
          </a:p>
          <a:p>
            <a:pPr lvl="0" algn="ctr"/>
            <a:endParaRPr lang="en-GB" sz="2400" dirty="0">
              <a:latin typeface="Arial" panose="020B0604020202020204" pitchFamily="34" charset="0"/>
              <a:cs typeface="Arial" panose="020B0604020202020204" pitchFamily="34" charset="0"/>
            </a:endParaRPr>
          </a:p>
          <a:p>
            <a:pPr algn="ctr"/>
            <a:r>
              <a:rPr lang="en-GB" sz="2400" dirty="0">
                <a:latin typeface="Arial" panose="020B0604020202020204" pitchFamily="34" charset="0"/>
                <a:cs typeface="Arial" panose="020B0604020202020204" pitchFamily="34" charset="0"/>
              </a:rPr>
              <a:t>What </a:t>
            </a:r>
            <a:r>
              <a:rPr lang="en-GB" sz="2400" b="1" dirty="0">
                <a:latin typeface="Arial" panose="020B0604020202020204" pitchFamily="34" charset="0"/>
                <a:cs typeface="Arial" panose="020B0604020202020204" pitchFamily="34" charset="0"/>
              </a:rPr>
              <a:t>motor skills </a:t>
            </a:r>
            <a:r>
              <a:rPr lang="en-GB" sz="2400" dirty="0">
                <a:latin typeface="Arial" panose="020B0604020202020204" pitchFamily="34" charset="0"/>
                <a:cs typeface="Arial" panose="020B0604020202020204" pitchFamily="34" charset="0"/>
              </a:rPr>
              <a:t>did you use to sit and draw?</a:t>
            </a:r>
          </a:p>
          <a:p>
            <a:endParaRPr lang="en-GB" dirty="0"/>
          </a:p>
        </p:txBody>
      </p:sp>
      <p:pic>
        <p:nvPicPr>
          <p:cNvPr id="5128" name="Picture 8" descr="People doing different activities vect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0223" y="806823"/>
            <a:ext cx="5971822" cy="5054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372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3B598-613C-30D2-DE94-1D49EF9F91DD}"/>
              </a:ext>
            </a:extLst>
          </p:cNvPr>
          <p:cNvSpPr>
            <a:spLocks noGrp="1"/>
          </p:cNvSpPr>
          <p:nvPr>
            <p:ph type="title"/>
          </p:nvPr>
        </p:nvSpPr>
        <p:spPr>
          <a:xfrm>
            <a:off x="838200" y="365125"/>
            <a:ext cx="10515600" cy="876653"/>
          </a:xfrm>
          <a:ln>
            <a:solidFill>
              <a:schemeClr val="tx1"/>
            </a:solidFill>
          </a:ln>
        </p:spPr>
        <p:txBody>
          <a:bodyPr>
            <a:normAutofit fontScale="90000"/>
          </a:bodyPr>
          <a:lstStyle/>
          <a:p>
            <a:pPr algn="ctr"/>
            <a:br>
              <a:rPr lang="en-GB" dirty="0">
                <a:latin typeface="Arial" panose="020B0604020202020204" pitchFamily="34" charset="0"/>
                <a:cs typeface="Arial" panose="020B0604020202020204" pitchFamily="34" charset="0"/>
              </a:rPr>
            </a:br>
            <a:r>
              <a:rPr lang="en-GB" sz="3100" dirty="0">
                <a:latin typeface="Arial" panose="020B0604020202020204" pitchFamily="34" charset="0"/>
                <a:cs typeface="Arial" panose="020B0604020202020204" pitchFamily="34" charset="0"/>
              </a:rPr>
              <a:t>Imagine that your person is injured and it’s time to think like an occupational therapist:</a:t>
            </a:r>
            <a:br>
              <a:rPr lang="en-GB" dirty="0"/>
            </a:br>
            <a:endParaRPr lang="en-GB" dirty="0"/>
          </a:p>
        </p:txBody>
      </p:sp>
      <p:sp>
        <p:nvSpPr>
          <p:cNvPr id="3" name="Content Placeholder 2">
            <a:extLst>
              <a:ext uri="{FF2B5EF4-FFF2-40B4-BE49-F238E27FC236}">
                <a16:creationId xmlns:a16="http://schemas.microsoft.com/office/drawing/2014/main" id="{3FB35727-9E12-A06A-BCA5-B1232D5EC8D2}"/>
              </a:ext>
            </a:extLst>
          </p:cNvPr>
          <p:cNvSpPr>
            <a:spLocks noGrp="1"/>
          </p:cNvSpPr>
          <p:nvPr>
            <p:ph idx="1"/>
          </p:nvPr>
        </p:nvSpPr>
        <p:spPr>
          <a:xfrm>
            <a:off x="838200" y="1332089"/>
            <a:ext cx="10515600" cy="4752622"/>
          </a:xfrm>
          <a:noFill/>
          <a:ln>
            <a:solidFill>
              <a:schemeClr val="tx1"/>
            </a:solidFill>
          </a:ln>
        </p:spPr>
        <p:txBody>
          <a:bodyPr>
            <a:normAutofit fontScale="92500" lnSpcReduction="10000"/>
          </a:bodyPr>
          <a:lstStyle/>
          <a:p>
            <a:pPr lvl="1"/>
            <a:r>
              <a:rPr lang="en-GB" sz="2400" dirty="0">
                <a:latin typeface="Arial" panose="020B0604020202020204" pitchFamily="34" charset="0"/>
                <a:cs typeface="Arial" panose="020B0604020202020204" pitchFamily="34" charset="0"/>
              </a:rPr>
              <a:t>What has this injury made difficult – think activities of </a:t>
            </a:r>
            <a:r>
              <a:rPr lang="en-GB" sz="2400" b="1" dirty="0">
                <a:latin typeface="Arial" panose="020B0604020202020204" pitchFamily="34" charset="0"/>
                <a:cs typeface="Arial" panose="020B0604020202020204" pitchFamily="34" charset="0"/>
              </a:rPr>
              <a:t>self care </a:t>
            </a:r>
            <a:r>
              <a:rPr lang="en-GB" sz="2400" dirty="0">
                <a:latin typeface="Arial" panose="020B0604020202020204" pitchFamily="34" charset="0"/>
                <a:cs typeface="Arial" panose="020B0604020202020204" pitchFamily="34" charset="0"/>
              </a:rPr>
              <a:t>(e.g. washing, dressing, eating), </a:t>
            </a:r>
            <a:r>
              <a:rPr lang="en-GB" sz="2400" b="1" dirty="0">
                <a:latin typeface="Arial" panose="020B0604020202020204" pitchFamily="34" charset="0"/>
                <a:cs typeface="Arial" panose="020B0604020202020204" pitchFamily="34" charset="0"/>
              </a:rPr>
              <a:t>vocational</a:t>
            </a:r>
            <a:r>
              <a:rPr lang="en-GB" sz="2400" dirty="0">
                <a:latin typeface="Arial" panose="020B0604020202020204" pitchFamily="34" charset="0"/>
                <a:cs typeface="Arial" panose="020B0604020202020204" pitchFamily="34" charset="0"/>
              </a:rPr>
              <a:t> (e.g. school, jobs) and </a:t>
            </a:r>
            <a:r>
              <a:rPr lang="en-GB" sz="2400" b="1" dirty="0">
                <a:latin typeface="Arial" panose="020B0604020202020204" pitchFamily="34" charset="0"/>
                <a:cs typeface="Arial" panose="020B0604020202020204" pitchFamily="34" charset="0"/>
              </a:rPr>
              <a:t>leisure</a:t>
            </a:r>
            <a:r>
              <a:rPr lang="en-GB" sz="2400" dirty="0">
                <a:latin typeface="Arial" panose="020B0604020202020204" pitchFamily="34" charset="0"/>
                <a:cs typeface="Arial" panose="020B0604020202020204" pitchFamily="34" charset="0"/>
              </a:rPr>
              <a:t> (e.g. social, sports).</a:t>
            </a:r>
          </a:p>
          <a:p>
            <a:pPr marL="457200" lvl="1" indent="0">
              <a:buNone/>
            </a:pPr>
            <a:endParaRPr lang="en-GB" sz="2400" dirty="0">
              <a:latin typeface="Arial" panose="020B0604020202020204" pitchFamily="34" charset="0"/>
              <a:cs typeface="Arial" panose="020B0604020202020204" pitchFamily="34" charset="0"/>
            </a:endParaRPr>
          </a:p>
          <a:p>
            <a:pPr lvl="1"/>
            <a:r>
              <a:rPr lang="en-GB" sz="2400" dirty="0">
                <a:latin typeface="Arial" panose="020B0604020202020204" pitchFamily="34" charset="0"/>
                <a:cs typeface="Arial" panose="020B0604020202020204" pitchFamily="34" charset="0"/>
              </a:rPr>
              <a:t>How can they avoid repeating this injury?</a:t>
            </a:r>
          </a:p>
          <a:p>
            <a:pPr marL="457200" lvl="1" indent="0">
              <a:buNone/>
            </a:pPr>
            <a:endParaRPr lang="en-GB" sz="2400" dirty="0">
              <a:latin typeface="Arial" panose="020B0604020202020204" pitchFamily="34" charset="0"/>
              <a:cs typeface="Arial" panose="020B0604020202020204" pitchFamily="34" charset="0"/>
            </a:endParaRPr>
          </a:p>
          <a:p>
            <a:pPr lvl="1"/>
            <a:r>
              <a:rPr lang="en-GB" sz="2400" dirty="0">
                <a:latin typeface="Arial" panose="020B0604020202020204" pitchFamily="34" charset="0"/>
                <a:cs typeface="Arial" panose="020B0604020202020204" pitchFamily="34" charset="0"/>
              </a:rPr>
              <a:t>Is this injury permanent or will the person recover? How will this impact on them (physically, emotionally, financially, socially)?</a:t>
            </a:r>
          </a:p>
          <a:p>
            <a:pPr marL="457200" lvl="1" indent="0">
              <a:buNone/>
            </a:pPr>
            <a:endParaRPr lang="en-GB" sz="2400" dirty="0">
              <a:latin typeface="Arial" panose="020B0604020202020204" pitchFamily="34" charset="0"/>
              <a:cs typeface="Arial" panose="020B0604020202020204" pitchFamily="34" charset="0"/>
            </a:endParaRPr>
          </a:p>
          <a:p>
            <a:pPr lvl="1"/>
            <a:r>
              <a:rPr lang="en-GB" sz="2400" dirty="0">
                <a:latin typeface="Arial" panose="020B0604020202020204" pitchFamily="34" charset="0"/>
                <a:cs typeface="Arial" panose="020B0604020202020204" pitchFamily="34" charset="0"/>
              </a:rPr>
              <a:t>How can they modify the activities to still do them with their injury? (think about vision, hearing, touch, strength, fatigue, pain, motor skills)</a:t>
            </a:r>
          </a:p>
          <a:p>
            <a:pPr marL="457200" lvl="1" indent="0">
              <a:buNone/>
            </a:pPr>
            <a:endParaRPr lang="en-GB" sz="2400" dirty="0">
              <a:latin typeface="Arial" panose="020B0604020202020204" pitchFamily="34" charset="0"/>
              <a:cs typeface="Arial" panose="020B0604020202020204" pitchFamily="34" charset="0"/>
            </a:endParaRPr>
          </a:p>
          <a:p>
            <a:pPr lvl="1"/>
            <a:r>
              <a:rPr lang="en-GB" sz="2400" dirty="0">
                <a:latin typeface="Arial" panose="020B0604020202020204" pitchFamily="34" charset="0"/>
                <a:cs typeface="Arial" panose="020B0604020202020204" pitchFamily="34" charset="0"/>
              </a:rPr>
              <a:t>Examples of modifying: sit instead of stand, drive instead of walk, use one arm instead of two, use smart functions such as Alexa turn on the lights, attend football/help coach/play FIFA instead of playing in a match. </a:t>
            </a:r>
          </a:p>
          <a:p>
            <a:endParaRPr lang="en-GB" dirty="0"/>
          </a:p>
        </p:txBody>
      </p:sp>
    </p:spTree>
    <p:extLst>
      <p:ext uri="{BB962C8B-B14F-4D97-AF65-F5344CB8AC3E}">
        <p14:creationId xmlns:p14="http://schemas.microsoft.com/office/powerpoint/2010/main" val="2096061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5D8C5-E9FC-216D-CD89-79C86C465F86}"/>
              </a:ext>
            </a:extLst>
          </p:cNvPr>
          <p:cNvSpPr>
            <a:spLocks noGrp="1"/>
          </p:cNvSpPr>
          <p:nvPr>
            <p:ph type="title"/>
          </p:nvPr>
        </p:nvSpPr>
        <p:spPr>
          <a:xfrm>
            <a:off x="387275" y="86062"/>
            <a:ext cx="5708725" cy="910888"/>
          </a:xfrm>
        </p:spPr>
        <p:txBody>
          <a:bodyPr anchor="b">
            <a:normAutofit fontScale="90000"/>
          </a:bodyPr>
          <a:lstStyle/>
          <a:p>
            <a:r>
              <a:rPr lang="en-GB" b="1" u="sng" dirty="0"/>
              <a:t>Activity 2. Activity Analysis </a:t>
            </a:r>
            <a:br>
              <a:rPr lang="en-GB" dirty="0"/>
            </a:br>
            <a:endParaRPr lang="en-GB" dirty="0"/>
          </a:p>
        </p:txBody>
      </p:sp>
      <p:pic>
        <p:nvPicPr>
          <p:cNvPr id="8194" name="Picture 2" descr="Premium Vector | Occupational therapy vector illustration with ...">
            <a:extLst>
              <a:ext uri="{FF2B5EF4-FFF2-40B4-BE49-F238E27FC236}">
                <a16:creationId xmlns:a16="http://schemas.microsoft.com/office/drawing/2014/main" id="{798B28E6-1FE8-2D73-7C55-72DBFA0353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15463" b="-2"/>
          <a:stretch>
            <a:fillRect/>
          </a:stretch>
        </p:blipFill>
        <p:spPr bwMode="auto">
          <a:xfrm>
            <a:off x="7452975" y="870334"/>
            <a:ext cx="3613344" cy="4512344"/>
          </a:xfrm>
          <a:prstGeom prst="rect">
            <a:avLst/>
          </a:prstGeom>
          <a:solidFill>
            <a:srgbClr val="FFFFFF"/>
          </a:solidFill>
        </p:spPr>
      </p:pic>
      <p:sp>
        <p:nvSpPr>
          <p:cNvPr id="3" name="Content Placeholder 2">
            <a:extLst>
              <a:ext uri="{FF2B5EF4-FFF2-40B4-BE49-F238E27FC236}">
                <a16:creationId xmlns:a16="http://schemas.microsoft.com/office/drawing/2014/main" id="{8E36A676-95CB-70B3-E076-9589772E0925}"/>
              </a:ext>
            </a:extLst>
          </p:cNvPr>
          <p:cNvSpPr>
            <a:spLocks noGrp="1"/>
          </p:cNvSpPr>
          <p:nvPr>
            <p:ph type="body" sz="half" idx="2"/>
          </p:nvPr>
        </p:nvSpPr>
        <p:spPr>
          <a:xfrm>
            <a:off x="387275" y="987425"/>
            <a:ext cx="6148991" cy="4792485"/>
          </a:xfrm>
        </p:spPr>
        <p:txBody>
          <a:bodyPr>
            <a:normAutofit/>
          </a:bodyPr>
          <a:lstStyle/>
          <a:p>
            <a:r>
              <a:rPr lang="en-GB" sz="2000" b="1" dirty="0">
                <a:latin typeface="Arial" panose="020B0604020202020204" pitchFamily="34" charset="0"/>
                <a:cs typeface="Arial" panose="020B0604020202020204" pitchFamily="34" charset="0"/>
              </a:rPr>
              <a:t>Learning outcomes:</a:t>
            </a:r>
            <a:r>
              <a:rPr lang="en-GB" sz="2000" dirty="0">
                <a:latin typeface="Arial" panose="020B0604020202020204" pitchFamily="34" charset="0"/>
                <a:cs typeface="Arial" panose="020B0604020202020204" pitchFamily="34" charset="0"/>
              </a:rPr>
              <a:t> </a:t>
            </a:r>
          </a:p>
          <a:p>
            <a:r>
              <a:rPr lang="en-GB" sz="2000" dirty="0">
                <a:latin typeface="Arial" panose="020B0604020202020204" pitchFamily="34" charset="0"/>
                <a:cs typeface="Arial" panose="020B0604020202020204" pitchFamily="34" charset="0"/>
              </a:rPr>
              <a:t>Learn about activity analysis, a process of breaking an activity down into individual steps that occupational therapists use as a way to assess someone who finds an activity difficult and to then adapt this.</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Activity analysis allows occupational therapists to consider the person (meaningfulness and motivation), task (along with supports or adaptations), and environment (the place the activity is occurring) to accurately address the barriers of illness, injury and/or disability of a given activity.</a:t>
            </a:r>
          </a:p>
          <a:p>
            <a:endParaRPr lang="en-GB" dirty="0"/>
          </a:p>
        </p:txBody>
      </p:sp>
    </p:spTree>
    <p:extLst>
      <p:ext uri="{BB962C8B-B14F-4D97-AF65-F5344CB8AC3E}">
        <p14:creationId xmlns:p14="http://schemas.microsoft.com/office/powerpoint/2010/main" val="6631102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859EBFDBF91A0448C709C78468F4551" ma:contentTypeVersion="14" ma:contentTypeDescription="Create a new document." ma:contentTypeScope="" ma:versionID="8a367d742201720b1ec7d1e8c8bb2c5c">
  <xsd:schema xmlns:xsd="http://www.w3.org/2001/XMLSchema" xmlns:xs="http://www.w3.org/2001/XMLSchema" xmlns:p="http://schemas.microsoft.com/office/2006/metadata/properties" xmlns:ns2="aa85f008-0777-41b2-8b11-f5fcfcf29405" xmlns:ns3="6f4a841e-270f-4f5d-86d8-2f0a58af3dc3" targetNamespace="http://schemas.microsoft.com/office/2006/metadata/properties" ma:root="true" ma:fieldsID="616fba20a7c1c8f4f22f0d2e6c371f28" ns2:_="" ns3:_="">
    <xsd:import namespace="aa85f008-0777-41b2-8b11-f5fcfcf29405"/>
    <xsd:import namespace="6f4a841e-270f-4f5d-86d8-2f0a58af3dc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85f008-0777-41b2-8b11-f5fcfcf2940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1973a211-6405-42b6-9524-a696d4b9f23e"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4a841e-270f-4f5d-86d8-2f0a58af3dc3"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403ca02e-0e8c-4fce-b590-a4eefdfe3c8a}" ma:internalName="TaxCatchAll" ma:showField="CatchAllData" ma:web="6f4a841e-270f-4f5d-86d8-2f0a58af3dc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a85f008-0777-41b2-8b11-f5fcfcf29405">
      <Terms xmlns="http://schemas.microsoft.com/office/infopath/2007/PartnerControls"/>
    </lcf76f155ced4ddcb4097134ff3c332f>
    <TaxCatchAll xmlns="6f4a841e-270f-4f5d-86d8-2f0a58af3dc3" xsi:nil="true"/>
  </documentManagement>
</p:properties>
</file>

<file path=customXml/itemProps1.xml><?xml version="1.0" encoding="utf-8"?>
<ds:datastoreItem xmlns:ds="http://schemas.openxmlformats.org/officeDocument/2006/customXml" ds:itemID="{F0597DDF-0DB2-45C7-8F8D-D971FDE8B7B5}">
  <ds:schemaRefs>
    <ds:schemaRef ds:uri="http://schemas.microsoft.com/sharepoint/v3/contenttype/forms"/>
  </ds:schemaRefs>
</ds:datastoreItem>
</file>

<file path=customXml/itemProps2.xml><?xml version="1.0" encoding="utf-8"?>
<ds:datastoreItem xmlns:ds="http://schemas.openxmlformats.org/officeDocument/2006/customXml" ds:itemID="{F6FB1F1A-3CDC-41E4-B21E-9773FEC7E5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a85f008-0777-41b2-8b11-f5fcfcf29405"/>
    <ds:schemaRef ds:uri="6f4a841e-270f-4f5d-86d8-2f0a58af3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4C1EC7-64E8-49F8-BD54-34E5F133BC3D}">
  <ds:schemaRefs>
    <ds:schemaRef ds:uri="http://schemas.microsoft.com/office/infopath/2007/PartnerControls"/>
    <ds:schemaRef ds:uri="aa85f008-0777-41b2-8b11-f5fcfcf29405"/>
    <ds:schemaRef ds:uri="http://purl.org/dc/dcmitype/"/>
    <ds:schemaRef ds:uri="http://schemas.microsoft.com/office/2006/documentManagement/types"/>
    <ds:schemaRef ds:uri="http://schemas.microsoft.com/office/2006/metadata/properties"/>
    <ds:schemaRef ds:uri="http://purl.org/dc/elements/1.1/"/>
    <ds:schemaRef ds:uri="6f4a841e-270f-4f5d-86d8-2f0a58af3dc3"/>
    <ds:schemaRef ds:uri="http://schemas.openxmlformats.org/package/2006/metadata/core-properties"/>
    <ds:schemaRef ds:uri="http://purl.org/dc/term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1215</Words>
  <Application>Microsoft Office PowerPoint</Application>
  <PresentationFormat>Widescreen</PresentationFormat>
  <Paragraphs>102</Paragraphs>
  <Slides>17</Slides>
  <Notes>3</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Aptos</vt:lpstr>
      <vt:lpstr>Arial</vt:lpstr>
      <vt:lpstr>Calibri</vt:lpstr>
      <vt:lpstr>Office Theme</vt:lpstr>
      <vt:lpstr>Occupational Therapy</vt:lpstr>
      <vt:lpstr>WHAT IS OCCUPATIONAL THERAPY? </vt:lpstr>
      <vt:lpstr> WHAT IS OCCUPATIONAL THERAPY? </vt:lpstr>
      <vt:lpstr> Activity 1: Gross and Fine Motor Skills </vt:lpstr>
      <vt:lpstr>PowerPoint Presentation</vt:lpstr>
      <vt:lpstr>PowerPoint Presentation</vt:lpstr>
      <vt:lpstr>Exercise:  </vt:lpstr>
      <vt:lpstr> Imagine that your person is injured and it’s time to think like an occupational therapist: </vt:lpstr>
      <vt:lpstr>Activity 2. Activity Analysis  </vt:lpstr>
      <vt:lpstr>Task one: Think of an activity and break it down into each step from start to finish.  </vt:lpstr>
      <vt:lpstr> Task two: what skills are required to complete this task? </vt:lpstr>
      <vt:lpstr>Task three: consider the impact of injury or illness</vt:lpstr>
      <vt:lpstr> As an occupational therapist, you could help: </vt:lpstr>
      <vt:lpstr> You'll find solutions to everyday problems, such as: </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Occupational Therapy</dc:title>
  <dc:creator>jennie</dc:creator>
  <cp:lastModifiedBy>Jo Tate</cp:lastModifiedBy>
  <cp:revision>12</cp:revision>
  <dcterms:created xsi:type="dcterms:W3CDTF">2024-08-20T13:16:38Z</dcterms:created>
  <dcterms:modified xsi:type="dcterms:W3CDTF">2025-10-07T13:51:16Z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0x010100A859EBFDBF91A0448C709C78468F4551</vt:lpwstr>
  </property>
  <property fmtid="{D5CDD505-2E9C-101B-9397-08002B2CF9AE}" pid="3" name="Order">
    <vt:r8>100</vt:r8>
  </property>
  <property fmtid="{D5CDD505-2E9C-101B-9397-08002B2CF9AE}" pid="4" name="MediaServiceImageTags">
    <vt:lpwstr/>
  </property>
  <property fmtid="{D5CDD505-2E9C-101B-9397-08002B2CF9AE}" pid="5" name="MSIP_Label_defa4170-0d19-0005-0004-bc88714345d2_Enabled">
    <vt:lpwstr>true</vt:lpwstr>
  </property>
  <property fmtid="{D5CDD505-2E9C-101B-9397-08002B2CF9AE}" pid="6" name="MSIP_Label_defa4170-0d19-0005-0004-bc88714345d2_SetDate">
    <vt:lpwstr>2025-03-26T08:46:15Z</vt:lpwstr>
  </property>
  <property fmtid="{D5CDD505-2E9C-101B-9397-08002B2CF9AE}" pid="7" name="MSIP_Label_defa4170-0d19-0005-0004-bc88714345d2_Method">
    <vt:lpwstr>Standard</vt:lpwstr>
  </property>
  <property fmtid="{D5CDD505-2E9C-101B-9397-08002B2CF9AE}" pid="8" name="MSIP_Label_defa4170-0d19-0005-0004-bc88714345d2_Name">
    <vt:lpwstr>defa4170-0d19-0005-0004-bc88714345d2</vt:lpwstr>
  </property>
  <property fmtid="{D5CDD505-2E9C-101B-9397-08002B2CF9AE}" pid="9" name="MSIP_Label_defa4170-0d19-0005-0004-bc88714345d2_SiteId">
    <vt:lpwstr>2a6a35eb-28a5-4a57-a0e3-6d1590820eaf</vt:lpwstr>
  </property>
  <property fmtid="{D5CDD505-2E9C-101B-9397-08002B2CF9AE}" pid="10" name="MSIP_Label_defa4170-0d19-0005-0004-bc88714345d2_ActionId">
    <vt:lpwstr>54588174-4d79-41a6-806a-94d6f286898c</vt:lpwstr>
  </property>
  <property fmtid="{D5CDD505-2E9C-101B-9397-08002B2CF9AE}" pid="11" name="MSIP_Label_defa4170-0d19-0005-0004-bc88714345d2_ContentBits">
    <vt:lpwstr>0</vt:lpwstr>
  </property>
  <property fmtid="{D5CDD505-2E9C-101B-9397-08002B2CF9AE}" pid="12" name="MSIP_Label_defa4170-0d19-0005-0004-bc88714345d2_Tag">
    <vt:lpwstr>10, 3, 0, 1</vt:lpwstr>
  </property>
</Properties>
</file>